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5143500" cx="9144000"/>
  <p:notesSz cx="6858000" cy="9144000"/>
  <p:embeddedFontLst>
    <p:embeddedFont>
      <p:font typeface="Old Standard TT"/>
      <p:regular r:id="rId41"/>
      <p:bold r:id="rId42"/>
      <p: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OldStandardTT-bold.fntdata"/><Relationship Id="rId41" Type="http://schemas.openxmlformats.org/officeDocument/2006/relationships/font" Target="fonts/OldStandardTT-regular.fntdata"/><Relationship Id="rId22" Type="http://schemas.openxmlformats.org/officeDocument/2006/relationships/slide" Target="slides/slide18.xml"/><Relationship Id="rId21" Type="http://schemas.openxmlformats.org/officeDocument/2006/relationships/slide" Target="slides/slide17.xml"/><Relationship Id="rId43" Type="http://schemas.openxmlformats.org/officeDocument/2006/relationships/font" Target="fonts/OldStandardTT-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Discuss: base, characteristics of a structure (chart)</a:t>
            </a:r>
          </a:p>
          <a:p>
            <a:pPr lvl="0">
              <a:spcBef>
                <a:spcPts val="0"/>
              </a:spcBef>
              <a:buNone/>
            </a:pPr>
            <a:r>
              <a:rPr lang="en"/>
              <a:t>****didn’t concept of base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Add videos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8" name="Shape 6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1" name="Shape 2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8" name="Shape 2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76" name="Shape 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52" name="Shape 3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Discuss didn’t like it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9" name="Shape 3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2" name="Shape 3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8" name="Shape 3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4" name="Shape 394"/>
        <p:cNvGrpSpPr/>
        <p:nvPr/>
      </p:nvGrpSpPr>
      <p:grpSpPr>
        <a:xfrm>
          <a:off x="0" y="0"/>
          <a:ext cx="0" cy="0"/>
          <a:chOff x="0" y="0"/>
          <a:chExt cx="0" cy="0"/>
        </a:xfrm>
      </p:grpSpPr>
      <p:sp>
        <p:nvSpPr>
          <p:cNvPr id="395" name="Shape 3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6" name="Shape 3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Overlapping outcomes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98" name="Shape 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We measured  motivation and engagement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 name="Shape 1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100"/>
            <a:ext cx="9144000" cy="1711799"/>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cxnSp>
        <p:nvCxnSpPr>
          <p:cNvPr id="11" name="Shape 11"/>
          <p:cNvCxnSpPr/>
          <p:nvPr/>
        </p:nvCxnSpPr>
        <p:spPr>
          <a:xfrm>
            <a:off x="641934" y="3597500"/>
            <a:ext cx="390299" cy="0"/>
          </a:xfrm>
          <a:prstGeom prst="straightConnector1">
            <a:avLst/>
          </a:prstGeom>
          <a:noFill/>
          <a:ln cap="flat" cmpd="sng" w="28575">
            <a:solidFill>
              <a:schemeClr val="accent1"/>
            </a:solidFill>
            <a:prstDash val="solid"/>
            <a:round/>
            <a:headEnd len="med" w="med" type="none"/>
            <a:tailEnd len="med" w="med" type="none"/>
          </a:ln>
        </p:spPr>
      </p:cxnSp>
      <p:sp>
        <p:nvSpPr>
          <p:cNvPr id="12" name="Shape 12"/>
          <p:cNvSpPr txBox="1"/>
          <p:nvPr>
            <p:ph type="ctrTitle"/>
          </p:nvPr>
        </p:nvSpPr>
        <p:spPr>
          <a:xfrm>
            <a:off x="512700" y="1893300"/>
            <a:ext cx="8118599" cy="1522800"/>
          </a:xfrm>
          <a:prstGeom prst="rect">
            <a:avLst/>
          </a:prstGeom>
        </p:spPr>
        <p:txBody>
          <a:bodyPr anchorCtr="0" anchor="b" bIns="91425" lIns="91425" rIns="91425" tIns="91425"/>
          <a:lstStyle>
            <a:lvl1pPr lvl="0">
              <a:spcBef>
                <a:spcPts val="0"/>
              </a:spcBef>
              <a:buClr>
                <a:schemeClr val="accent1"/>
              </a:buClr>
              <a:buSzPct val="100000"/>
              <a:defRPr sz="4200">
                <a:solidFill>
                  <a:schemeClr val="accent1"/>
                </a:solidFill>
              </a:defRPr>
            </a:lvl1pPr>
            <a:lvl2pPr lvl="1">
              <a:spcBef>
                <a:spcPts val="0"/>
              </a:spcBef>
              <a:buClr>
                <a:schemeClr val="accent1"/>
              </a:buClr>
              <a:buSzPct val="100000"/>
              <a:defRPr sz="4200">
                <a:solidFill>
                  <a:schemeClr val="accent1"/>
                </a:solidFill>
              </a:defRPr>
            </a:lvl2pPr>
            <a:lvl3pPr lvl="2">
              <a:spcBef>
                <a:spcPts val="0"/>
              </a:spcBef>
              <a:buClr>
                <a:schemeClr val="accent1"/>
              </a:buClr>
              <a:buSzPct val="100000"/>
              <a:defRPr sz="4200">
                <a:solidFill>
                  <a:schemeClr val="accent1"/>
                </a:solidFill>
              </a:defRPr>
            </a:lvl3pPr>
            <a:lvl4pPr lvl="3">
              <a:spcBef>
                <a:spcPts val="0"/>
              </a:spcBef>
              <a:buClr>
                <a:schemeClr val="accent1"/>
              </a:buClr>
              <a:buSzPct val="100000"/>
              <a:defRPr sz="4200">
                <a:solidFill>
                  <a:schemeClr val="accent1"/>
                </a:solidFill>
              </a:defRPr>
            </a:lvl4pPr>
            <a:lvl5pPr lvl="4">
              <a:spcBef>
                <a:spcPts val="0"/>
              </a:spcBef>
              <a:buClr>
                <a:schemeClr val="accent1"/>
              </a:buClr>
              <a:buSzPct val="100000"/>
              <a:defRPr sz="4200">
                <a:solidFill>
                  <a:schemeClr val="accent1"/>
                </a:solidFill>
              </a:defRPr>
            </a:lvl5pPr>
            <a:lvl6pPr lvl="5">
              <a:spcBef>
                <a:spcPts val="0"/>
              </a:spcBef>
              <a:buClr>
                <a:schemeClr val="accent1"/>
              </a:buClr>
              <a:buSzPct val="100000"/>
              <a:defRPr sz="4200">
                <a:solidFill>
                  <a:schemeClr val="accent1"/>
                </a:solidFill>
              </a:defRPr>
            </a:lvl6pPr>
            <a:lvl7pPr lvl="6">
              <a:spcBef>
                <a:spcPts val="0"/>
              </a:spcBef>
              <a:buClr>
                <a:schemeClr val="accent1"/>
              </a:buClr>
              <a:buSzPct val="100000"/>
              <a:defRPr sz="4200">
                <a:solidFill>
                  <a:schemeClr val="accent1"/>
                </a:solidFill>
              </a:defRPr>
            </a:lvl7pPr>
            <a:lvl8pPr lvl="7">
              <a:spcBef>
                <a:spcPts val="0"/>
              </a:spcBef>
              <a:buClr>
                <a:schemeClr val="accent1"/>
              </a:buClr>
              <a:buSzPct val="100000"/>
              <a:defRPr sz="4200">
                <a:solidFill>
                  <a:schemeClr val="accent1"/>
                </a:solidFill>
              </a:defRPr>
            </a:lvl8pPr>
            <a:lvl9pPr lvl="8">
              <a:spcBef>
                <a:spcPts val="0"/>
              </a:spcBef>
              <a:buClr>
                <a:schemeClr val="accent1"/>
              </a:buClr>
              <a:buSzPct val="100000"/>
              <a:defRPr sz="4200">
                <a:solidFill>
                  <a:schemeClr val="accent1"/>
                </a:solidFill>
              </a:defRPr>
            </a:lvl9pPr>
          </a:lstStyle>
          <a:p/>
        </p:txBody>
      </p:sp>
      <p:sp>
        <p:nvSpPr>
          <p:cNvPr id="13" name="Shape 13"/>
          <p:cNvSpPr txBox="1"/>
          <p:nvPr>
            <p:ph idx="1" type="subTitle"/>
          </p:nvPr>
        </p:nvSpPr>
        <p:spPr>
          <a:xfrm>
            <a:off x="512700" y="3840639"/>
            <a:ext cx="8118599" cy="787499"/>
          </a:xfrm>
          <a:prstGeom prst="rect">
            <a:avLst/>
          </a:prstGeom>
        </p:spPr>
        <p:txBody>
          <a:bodyPr anchorCtr="0" anchor="t" bIns="91425" lIns="91425" rIns="91425" tIns="91425"/>
          <a:lstStyle>
            <a:lvl1pPr lvl="0">
              <a:lnSpc>
                <a:spcPct val="100000"/>
              </a:lnSpc>
              <a:spcBef>
                <a:spcPts val="0"/>
              </a:spcBef>
              <a:spcAft>
                <a:spcPts val="0"/>
              </a:spcAft>
              <a:buClr>
                <a:schemeClr val="accent2"/>
              </a:buClr>
              <a:buSzPct val="100000"/>
              <a:buNone/>
              <a:defRPr sz="2400">
                <a:solidFill>
                  <a:schemeClr val="accent2"/>
                </a:solidFill>
              </a:defRPr>
            </a:lvl1pPr>
            <a:lvl2pPr lvl="1">
              <a:lnSpc>
                <a:spcPct val="100000"/>
              </a:lnSpc>
              <a:spcBef>
                <a:spcPts val="0"/>
              </a:spcBef>
              <a:spcAft>
                <a:spcPts val="0"/>
              </a:spcAft>
              <a:buClr>
                <a:schemeClr val="accent2"/>
              </a:buClr>
              <a:buSzPct val="100000"/>
              <a:buNone/>
              <a:defRPr sz="2400">
                <a:solidFill>
                  <a:schemeClr val="accent2"/>
                </a:solidFill>
              </a:defRPr>
            </a:lvl2pPr>
            <a:lvl3pPr lvl="2">
              <a:lnSpc>
                <a:spcPct val="100000"/>
              </a:lnSpc>
              <a:spcBef>
                <a:spcPts val="0"/>
              </a:spcBef>
              <a:spcAft>
                <a:spcPts val="0"/>
              </a:spcAft>
              <a:buClr>
                <a:schemeClr val="accent2"/>
              </a:buClr>
              <a:buSzPct val="100000"/>
              <a:buNone/>
              <a:defRPr sz="2400">
                <a:solidFill>
                  <a:schemeClr val="accent2"/>
                </a:solidFill>
              </a:defRPr>
            </a:lvl3pPr>
            <a:lvl4pPr lvl="3">
              <a:lnSpc>
                <a:spcPct val="100000"/>
              </a:lnSpc>
              <a:spcBef>
                <a:spcPts val="0"/>
              </a:spcBef>
              <a:spcAft>
                <a:spcPts val="0"/>
              </a:spcAft>
              <a:buClr>
                <a:schemeClr val="accent2"/>
              </a:buClr>
              <a:buSzPct val="100000"/>
              <a:buNone/>
              <a:defRPr sz="2400">
                <a:solidFill>
                  <a:schemeClr val="accent2"/>
                </a:solidFill>
              </a:defRPr>
            </a:lvl4pPr>
            <a:lvl5pPr lvl="4">
              <a:lnSpc>
                <a:spcPct val="100000"/>
              </a:lnSpc>
              <a:spcBef>
                <a:spcPts val="0"/>
              </a:spcBef>
              <a:spcAft>
                <a:spcPts val="0"/>
              </a:spcAft>
              <a:buClr>
                <a:schemeClr val="accent2"/>
              </a:buClr>
              <a:buSzPct val="100000"/>
              <a:buNone/>
              <a:defRPr sz="2400">
                <a:solidFill>
                  <a:schemeClr val="accent2"/>
                </a:solidFill>
              </a:defRPr>
            </a:lvl5pPr>
            <a:lvl6pPr lvl="5">
              <a:lnSpc>
                <a:spcPct val="100000"/>
              </a:lnSpc>
              <a:spcBef>
                <a:spcPts val="0"/>
              </a:spcBef>
              <a:spcAft>
                <a:spcPts val="0"/>
              </a:spcAft>
              <a:buClr>
                <a:schemeClr val="accent2"/>
              </a:buClr>
              <a:buSzPct val="100000"/>
              <a:buNone/>
              <a:defRPr sz="2400">
                <a:solidFill>
                  <a:schemeClr val="accent2"/>
                </a:solidFill>
              </a:defRPr>
            </a:lvl6pPr>
            <a:lvl7pPr lvl="6">
              <a:lnSpc>
                <a:spcPct val="100000"/>
              </a:lnSpc>
              <a:spcBef>
                <a:spcPts val="0"/>
              </a:spcBef>
              <a:spcAft>
                <a:spcPts val="0"/>
              </a:spcAft>
              <a:buClr>
                <a:schemeClr val="accent2"/>
              </a:buClr>
              <a:buSzPct val="100000"/>
              <a:buNone/>
              <a:defRPr sz="2400">
                <a:solidFill>
                  <a:schemeClr val="accent2"/>
                </a:solidFill>
              </a:defRPr>
            </a:lvl7pPr>
            <a:lvl8pPr lvl="7">
              <a:lnSpc>
                <a:spcPct val="100000"/>
              </a:lnSpc>
              <a:spcBef>
                <a:spcPts val="0"/>
              </a:spcBef>
              <a:spcAft>
                <a:spcPts val="0"/>
              </a:spcAft>
              <a:buClr>
                <a:schemeClr val="accent2"/>
              </a:buClr>
              <a:buSzPct val="100000"/>
              <a:buNone/>
              <a:defRPr sz="2400">
                <a:solidFill>
                  <a:schemeClr val="accent2"/>
                </a:solidFill>
              </a:defRPr>
            </a:lvl8pPr>
            <a:lvl9pPr lvl="8">
              <a:lnSpc>
                <a:spcPct val="100000"/>
              </a:lnSpc>
              <a:spcBef>
                <a:spcPts val="0"/>
              </a:spcBef>
              <a:spcAft>
                <a:spcPts val="0"/>
              </a:spcAft>
              <a:buClr>
                <a:schemeClr val="accent2"/>
              </a:buClr>
              <a:buSzPct val="100000"/>
              <a:buNone/>
              <a:defRPr sz="2400">
                <a:solidFill>
                  <a:schemeClr val="accent2"/>
                </a:solidFill>
              </a:defRPr>
            </a:lvl9pPr>
          </a:lstStyle>
          <a:p/>
        </p:txBody>
      </p:sp>
      <p:sp>
        <p:nvSpPr>
          <p:cNvPr id="14" name="Shape 1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9" name="Shape 49"/>
        <p:cNvGrpSpPr/>
        <p:nvPr/>
      </p:nvGrpSpPr>
      <p:grpSpPr>
        <a:xfrm>
          <a:off x="0" y="0"/>
          <a:ext cx="0" cy="0"/>
          <a:chOff x="0" y="0"/>
          <a:chExt cx="0" cy="0"/>
        </a:xfrm>
      </p:grpSpPr>
      <p:sp>
        <p:nvSpPr>
          <p:cNvPr id="50" name="Shape 50"/>
          <p:cNvSpPr txBox="1"/>
          <p:nvPr>
            <p:ph type="title"/>
          </p:nvPr>
        </p:nvSpPr>
        <p:spPr>
          <a:xfrm>
            <a:off x="311700" y="1039650"/>
            <a:ext cx="8520599" cy="2106299"/>
          </a:xfrm>
          <a:prstGeom prst="rect">
            <a:avLst/>
          </a:prstGeom>
        </p:spPr>
        <p:txBody>
          <a:bodyPr anchorCtr="0" anchor="b" bIns="91425" lIns="91425" rIns="91425" tIns="91425"/>
          <a:lstStyle>
            <a:lvl1pPr lvl="0" algn="ctr">
              <a:spcBef>
                <a:spcPts val="0"/>
              </a:spcBef>
              <a:buSzPct val="100000"/>
              <a:defRPr b="1" sz="14000"/>
            </a:lvl1pPr>
            <a:lvl2pPr lvl="1" algn="ctr">
              <a:spcBef>
                <a:spcPts val="0"/>
              </a:spcBef>
              <a:buSzPct val="100000"/>
              <a:defRPr b="1" sz="14000"/>
            </a:lvl2pPr>
            <a:lvl3pPr lvl="2" algn="ctr">
              <a:spcBef>
                <a:spcPts val="0"/>
              </a:spcBef>
              <a:buSzPct val="100000"/>
              <a:defRPr b="1" sz="14000"/>
            </a:lvl3pPr>
            <a:lvl4pPr lvl="3" algn="ctr">
              <a:spcBef>
                <a:spcPts val="0"/>
              </a:spcBef>
              <a:buSzPct val="100000"/>
              <a:defRPr b="1" sz="14000"/>
            </a:lvl4pPr>
            <a:lvl5pPr lvl="4" algn="ctr">
              <a:spcBef>
                <a:spcPts val="0"/>
              </a:spcBef>
              <a:buSzPct val="100000"/>
              <a:defRPr b="1" sz="14000"/>
            </a:lvl5pPr>
            <a:lvl6pPr lvl="5" algn="ctr">
              <a:spcBef>
                <a:spcPts val="0"/>
              </a:spcBef>
              <a:buSzPct val="100000"/>
              <a:defRPr b="1" sz="14000"/>
            </a:lvl6pPr>
            <a:lvl7pPr lvl="6" algn="ctr">
              <a:spcBef>
                <a:spcPts val="0"/>
              </a:spcBef>
              <a:buSzPct val="100000"/>
              <a:defRPr b="1" sz="14000"/>
            </a:lvl7pPr>
            <a:lvl8pPr lvl="7" algn="ctr">
              <a:spcBef>
                <a:spcPts val="0"/>
              </a:spcBef>
              <a:buSzPct val="100000"/>
              <a:defRPr b="1" sz="14000"/>
            </a:lvl8pPr>
            <a:lvl9pPr lvl="8" algn="ctr">
              <a:spcBef>
                <a:spcPts val="0"/>
              </a:spcBef>
              <a:buSzPct val="100000"/>
              <a:defRPr b="1" sz="14000"/>
            </a:lvl9pPr>
          </a:lstStyle>
          <a:p/>
        </p:txBody>
      </p:sp>
      <p:sp>
        <p:nvSpPr>
          <p:cNvPr id="51" name="Shape 51"/>
          <p:cNvSpPr txBox="1"/>
          <p:nvPr>
            <p:ph idx="1" type="body"/>
          </p:nvPr>
        </p:nvSpPr>
        <p:spPr>
          <a:xfrm>
            <a:off x="311700" y="3228425"/>
            <a:ext cx="8520599"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2" name="Shape 5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5" name="Shape 15"/>
        <p:cNvGrpSpPr/>
        <p:nvPr/>
      </p:nvGrpSpPr>
      <p:grpSpPr>
        <a:xfrm>
          <a:off x="0" y="0"/>
          <a:ext cx="0" cy="0"/>
          <a:chOff x="0" y="0"/>
          <a:chExt cx="0" cy="0"/>
        </a:xfrm>
      </p:grpSpPr>
      <p:cxnSp>
        <p:nvCxnSpPr>
          <p:cNvPr id="16" name="Shape 16"/>
          <p:cNvCxnSpPr/>
          <p:nvPr/>
        </p:nvCxnSpPr>
        <p:spPr>
          <a:xfrm>
            <a:off x="641934" y="3597500"/>
            <a:ext cx="390299" cy="0"/>
          </a:xfrm>
          <a:prstGeom prst="straightConnector1">
            <a:avLst/>
          </a:prstGeom>
          <a:noFill/>
          <a:ln cap="flat" cmpd="sng" w="28575">
            <a:solidFill>
              <a:schemeClr val="lt2"/>
            </a:solidFill>
            <a:prstDash val="solid"/>
            <a:round/>
            <a:headEnd len="med" w="med" type="none"/>
            <a:tailEnd len="med" w="med" type="none"/>
          </a:ln>
        </p:spPr>
      </p:cxnSp>
      <p:sp>
        <p:nvSpPr>
          <p:cNvPr id="17" name="Shape 17"/>
          <p:cNvSpPr txBox="1"/>
          <p:nvPr>
            <p:ph type="title"/>
          </p:nvPr>
        </p:nvSpPr>
        <p:spPr>
          <a:xfrm>
            <a:off x="512700" y="1893300"/>
            <a:ext cx="8118599" cy="1522800"/>
          </a:xfrm>
          <a:prstGeom prst="rect">
            <a:avLst/>
          </a:prstGeom>
        </p:spPr>
        <p:txBody>
          <a:bodyPr anchorCtr="0" anchor="b" bIns="91425" lIns="91425" rIns="91425" tIns="91425"/>
          <a:lstStyle>
            <a:lvl1pPr lvl="0">
              <a:spcBef>
                <a:spcPts val="0"/>
              </a:spcBef>
              <a:buClr>
                <a:schemeClr val="accent1"/>
              </a:buClr>
              <a:buSzPct val="100000"/>
              <a:defRPr sz="6000">
                <a:solidFill>
                  <a:schemeClr val="accent1"/>
                </a:solidFill>
              </a:defRPr>
            </a:lvl1pPr>
            <a:lvl2pPr lvl="1">
              <a:spcBef>
                <a:spcPts val="0"/>
              </a:spcBef>
              <a:buClr>
                <a:schemeClr val="accent1"/>
              </a:buClr>
              <a:buSzPct val="100000"/>
              <a:defRPr sz="6000">
                <a:solidFill>
                  <a:schemeClr val="accent1"/>
                </a:solidFill>
              </a:defRPr>
            </a:lvl2pPr>
            <a:lvl3pPr lvl="2">
              <a:spcBef>
                <a:spcPts val="0"/>
              </a:spcBef>
              <a:buClr>
                <a:schemeClr val="accent1"/>
              </a:buClr>
              <a:buSzPct val="100000"/>
              <a:defRPr sz="6000">
                <a:solidFill>
                  <a:schemeClr val="accent1"/>
                </a:solidFill>
              </a:defRPr>
            </a:lvl3pPr>
            <a:lvl4pPr lvl="3">
              <a:spcBef>
                <a:spcPts val="0"/>
              </a:spcBef>
              <a:buClr>
                <a:schemeClr val="accent1"/>
              </a:buClr>
              <a:buSzPct val="100000"/>
              <a:defRPr sz="6000">
                <a:solidFill>
                  <a:schemeClr val="accent1"/>
                </a:solidFill>
              </a:defRPr>
            </a:lvl4pPr>
            <a:lvl5pPr lvl="4">
              <a:spcBef>
                <a:spcPts val="0"/>
              </a:spcBef>
              <a:buClr>
                <a:schemeClr val="accent1"/>
              </a:buClr>
              <a:buSzPct val="100000"/>
              <a:defRPr sz="6000">
                <a:solidFill>
                  <a:schemeClr val="accent1"/>
                </a:solidFill>
              </a:defRPr>
            </a:lvl5pPr>
            <a:lvl6pPr lvl="5">
              <a:spcBef>
                <a:spcPts val="0"/>
              </a:spcBef>
              <a:buClr>
                <a:schemeClr val="accent1"/>
              </a:buClr>
              <a:buSzPct val="100000"/>
              <a:defRPr sz="6000">
                <a:solidFill>
                  <a:schemeClr val="accent1"/>
                </a:solidFill>
              </a:defRPr>
            </a:lvl6pPr>
            <a:lvl7pPr lvl="6">
              <a:spcBef>
                <a:spcPts val="0"/>
              </a:spcBef>
              <a:buClr>
                <a:schemeClr val="accent1"/>
              </a:buClr>
              <a:buSzPct val="100000"/>
              <a:defRPr sz="6000">
                <a:solidFill>
                  <a:schemeClr val="accent1"/>
                </a:solidFill>
              </a:defRPr>
            </a:lvl7pPr>
            <a:lvl8pPr lvl="7">
              <a:spcBef>
                <a:spcPts val="0"/>
              </a:spcBef>
              <a:buClr>
                <a:schemeClr val="accent1"/>
              </a:buClr>
              <a:buSzPct val="100000"/>
              <a:defRPr sz="6000">
                <a:solidFill>
                  <a:schemeClr val="accent1"/>
                </a:solidFill>
              </a:defRPr>
            </a:lvl8pPr>
            <a:lvl9pPr lvl="8">
              <a:spcBef>
                <a:spcPts val="0"/>
              </a:spcBef>
              <a:buClr>
                <a:schemeClr val="accent1"/>
              </a:buClr>
              <a:buSzPct val="100000"/>
              <a:defRPr sz="6000">
                <a:solidFill>
                  <a:schemeClr val="accent1"/>
                </a:solidFill>
              </a:defRPr>
            </a:lvl9pPr>
          </a:lstStyle>
          <a:p/>
        </p:txBody>
      </p:sp>
      <p:sp>
        <p:nvSpPr>
          <p:cNvPr id="18" name="Shape 1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9" name="Shape 19"/>
        <p:cNvGrpSpPr/>
        <p:nvPr/>
      </p:nvGrpSpPr>
      <p:grpSpPr>
        <a:xfrm>
          <a:off x="0" y="0"/>
          <a:ext cx="0" cy="0"/>
          <a:chOff x="0" y="0"/>
          <a:chExt cx="0" cy="0"/>
        </a:xfrm>
      </p:grpSpPr>
      <p:sp>
        <p:nvSpPr>
          <p:cNvPr id="20" name="Shape 20"/>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21" name="Shape 21"/>
          <p:cNvSpPr txBox="1"/>
          <p:nvPr>
            <p:ph type="title"/>
          </p:nvPr>
        </p:nvSpPr>
        <p:spPr>
          <a:xfrm>
            <a:off x="311700" y="445025"/>
            <a:ext cx="8520599" cy="613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71600"/>
            <a:ext cx="8520599" cy="3397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sp>
        <p:nvSpPr>
          <p:cNvPr id="25" name="Shape 25"/>
          <p:cNvSpPr txBox="1"/>
          <p:nvPr>
            <p:ph type="title"/>
          </p:nvPr>
        </p:nvSpPr>
        <p:spPr>
          <a:xfrm>
            <a:off x="311700" y="445025"/>
            <a:ext cx="8520599" cy="613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6" name="Shape 26"/>
          <p:cNvSpPr txBox="1"/>
          <p:nvPr>
            <p:ph idx="1" type="body"/>
          </p:nvPr>
        </p:nvSpPr>
        <p:spPr>
          <a:xfrm>
            <a:off x="311700" y="1171675"/>
            <a:ext cx="3999899" cy="3397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2" type="body"/>
          </p:nvPr>
        </p:nvSpPr>
        <p:spPr>
          <a:xfrm>
            <a:off x="4832400" y="1171675"/>
            <a:ext cx="3999899" cy="3397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8" name="Shape 2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311700" y="445025"/>
            <a:ext cx="8520599" cy="613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2" name="Shape 32"/>
        <p:cNvGrpSpPr/>
        <p:nvPr/>
      </p:nvGrpSpPr>
      <p:grpSpPr>
        <a:xfrm>
          <a:off x="0" y="0"/>
          <a:ext cx="0" cy="0"/>
          <a:chOff x="0" y="0"/>
          <a:chExt cx="0" cy="0"/>
        </a:xfrm>
      </p:grpSpPr>
      <p:sp>
        <p:nvSpPr>
          <p:cNvPr id="33" name="Shape 33"/>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4" name="Shape 34"/>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5" name="Shape 3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6" name="Shape 36"/>
        <p:cNvGrpSpPr/>
        <p:nvPr/>
      </p:nvGrpSpPr>
      <p:grpSpPr>
        <a:xfrm>
          <a:off x="0" y="0"/>
          <a:ext cx="0" cy="0"/>
          <a:chOff x="0" y="0"/>
          <a:chExt cx="0" cy="0"/>
        </a:xfrm>
      </p:grpSpPr>
      <p:sp>
        <p:nvSpPr>
          <p:cNvPr id="37" name="Shape 37"/>
          <p:cNvSpPr txBox="1"/>
          <p:nvPr>
            <p:ph type="title"/>
          </p:nvPr>
        </p:nvSpPr>
        <p:spPr>
          <a:xfrm>
            <a:off x="490250" y="526350"/>
            <a:ext cx="5604000" cy="4090800"/>
          </a:xfrm>
          <a:prstGeom prst="rect">
            <a:avLst/>
          </a:prstGeom>
        </p:spPr>
        <p:txBody>
          <a:bodyPr anchorCtr="0" anchor="ctr" bIns="91425" lIns="91425" rIns="91425" tIns="91425"/>
          <a:lstStyle>
            <a:lvl1pPr lvl="0">
              <a:spcBef>
                <a:spcPts val="0"/>
              </a:spcBef>
              <a:buClr>
                <a:schemeClr val="accent1"/>
              </a:buClr>
              <a:buSzPct val="100000"/>
              <a:defRPr sz="5400">
                <a:solidFill>
                  <a:schemeClr val="accent1"/>
                </a:solidFill>
              </a:defRPr>
            </a:lvl1pPr>
            <a:lvl2pPr lvl="1">
              <a:spcBef>
                <a:spcPts val="0"/>
              </a:spcBef>
              <a:buClr>
                <a:schemeClr val="accent1"/>
              </a:buClr>
              <a:buSzPct val="100000"/>
              <a:defRPr sz="5400">
                <a:solidFill>
                  <a:schemeClr val="accent1"/>
                </a:solidFill>
              </a:defRPr>
            </a:lvl2pPr>
            <a:lvl3pPr lvl="2">
              <a:spcBef>
                <a:spcPts val="0"/>
              </a:spcBef>
              <a:buClr>
                <a:schemeClr val="accent1"/>
              </a:buClr>
              <a:buSzPct val="100000"/>
              <a:defRPr sz="5400">
                <a:solidFill>
                  <a:schemeClr val="accent1"/>
                </a:solidFill>
              </a:defRPr>
            </a:lvl3pPr>
            <a:lvl4pPr lvl="3">
              <a:spcBef>
                <a:spcPts val="0"/>
              </a:spcBef>
              <a:buClr>
                <a:schemeClr val="accent1"/>
              </a:buClr>
              <a:buSzPct val="100000"/>
              <a:defRPr sz="5400">
                <a:solidFill>
                  <a:schemeClr val="accent1"/>
                </a:solidFill>
              </a:defRPr>
            </a:lvl4pPr>
            <a:lvl5pPr lvl="4">
              <a:spcBef>
                <a:spcPts val="0"/>
              </a:spcBef>
              <a:buClr>
                <a:schemeClr val="accent1"/>
              </a:buClr>
              <a:buSzPct val="100000"/>
              <a:defRPr sz="5400">
                <a:solidFill>
                  <a:schemeClr val="accent1"/>
                </a:solidFill>
              </a:defRPr>
            </a:lvl5pPr>
            <a:lvl6pPr lvl="5">
              <a:spcBef>
                <a:spcPts val="0"/>
              </a:spcBef>
              <a:buClr>
                <a:schemeClr val="accent1"/>
              </a:buClr>
              <a:buSzPct val="100000"/>
              <a:defRPr sz="5400">
                <a:solidFill>
                  <a:schemeClr val="accent1"/>
                </a:solidFill>
              </a:defRPr>
            </a:lvl6pPr>
            <a:lvl7pPr lvl="6">
              <a:spcBef>
                <a:spcPts val="0"/>
              </a:spcBef>
              <a:buClr>
                <a:schemeClr val="accent1"/>
              </a:buClr>
              <a:buSzPct val="100000"/>
              <a:defRPr sz="5400">
                <a:solidFill>
                  <a:schemeClr val="accent1"/>
                </a:solidFill>
              </a:defRPr>
            </a:lvl7pPr>
            <a:lvl8pPr lvl="7">
              <a:spcBef>
                <a:spcPts val="0"/>
              </a:spcBef>
              <a:buClr>
                <a:schemeClr val="accent1"/>
              </a:buClr>
              <a:buSzPct val="100000"/>
              <a:defRPr sz="5400">
                <a:solidFill>
                  <a:schemeClr val="accent1"/>
                </a:solidFill>
              </a:defRPr>
            </a:lvl8pPr>
            <a:lvl9pPr lvl="8">
              <a:spcBef>
                <a:spcPts val="0"/>
              </a:spcBef>
              <a:buClr>
                <a:schemeClr val="accent1"/>
              </a:buClr>
              <a:buSzPct val="100000"/>
              <a:defRPr sz="5400">
                <a:solidFill>
                  <a:schemeClr val="accent1"/>
                </a:solidFill>
              </a:defRPr>
            </a:lvl9pPr>
          </a:lstStyle>
          <a:p/>
        </p:txBody>
      </p:sp>
      <p:sp>
        <p:nvSpPr>
          <p:cNvPr id="38" name="Shape 3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9" name="Shape 39"/>
        <p:cNvGrpSpPr/>
        <p:nvPr/>
      </p:nvGrpSpPr>
      <p:grpSpPr>
        <a:xfrm>
          <a:off x="0" y="0"/>
          <a:ext cx="0" cy="0"/>
          <a:chOff x="0" y="0"/>
          <a:chExt cx="0" cy="0"/>
        </a:xfrm>
      </p:grpSpPr>
      <p:sp>
        <p:nvSpPr>
          <p:cNvPr id="40" name="Shape 40"/>
          <p:cNvSpPr/>
          <p:nvPr/>
        </p:nvSpPr>
        <p:spPr>
          <a:xfrm>
            <a:off x="4572000" y="-25"/>
            <a:ext cx="4572000" cy="51434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1" name="Shape 41"/>
          <p:cNvCxnSpPr/>
          <p:nvPr/>
        </p:nvCxnSpPr>
        <p:spPr>
          <a:xfrm>
            <a:off x="5029675" y="4495500"/>
            <a:ext cx="686399" cy="0"/>
          </a:xfrm>
          <a:prstGeom prst="straightConnector1">
            <a:avLst/>
          </a:prstGeom>
          <a:noFill/>
          <a:ln cap="flat" cmpd="sng" w="19050">
            <a:solidFill>
              <a:schemeClr val="lt2"/>
            </a:solidFill>
            <a:prstDash val="solid"/>
            <a:round/>
            <a:headEnd len="med" w="med" type="none"/>
            <a:tailEnd len="med" w="med" type="none"/>
          </a:ln>
        </p:spPr>
      </p:cxnSp>
      <p:sp>
        <p:nvSpPr>
          <p:cNvPr id="42" name="Shape 42"/>
          <p:cNvSpPr txBox="1"/>
          <p:nvPr>
            <p:ph type="title"/>
          </p:nvPr>
        </p:nvSpPr>
        <p:spPr>
          <a:xfrm>
            <a:off x="265500" y="1382350"/>
            <a:ext cx="4045199" cy="1333200"/>
          </a:xfrm>
          <a:prstGeom prst="rect">
            <a:avLst/>
          </a:prstGeom>
        </p:spPr>
        <p:txBody>
          <a:bodyPr anchorCtr="0" anchor="b" bIns="91425" lIns="91425" rIns="91425" tIns="91425"/>
          <a:lstStyle>
            <a:lvl1pPr lvl="0" algn="ctr">
              <a:spcBef>
                <a:spcPts val="0"/>
              </a:spcBef>
              <a:buClr>
                <a:schemeClr val="lt2"/>
              </a:buClr>
              <a:buSzPct val="100000"/>
              <a:defRPr sz="4200">
                <a:solidFill>
                  <a:schemeClr val="lt2"/>
                </a:solidFill>
              </a:defRPr>
            </a:lvl1pPr>
            <a:lvl2pPr lvl="1" algn="ctr">
              <a:spcBef>
                <a:spcPts val="0"/>
              </a:spcBef>
              <a:buClr>
                <a:schemeClr val="lt2"/>
              </a:buClr>
              <a:buSzPct val="100000"/>
              <a:defRPr sz="4200">
                <a:solidFill>
                  <a:schemeClr val="lt2"/>
                </a:solidFill>
              </a:defRPr>
            </a:lvl2pPr>
            <a:lvl3pPr lvl="2" algn="ctr">
              <a:spcBef>
                <a:spcPts val="0"/>
              </a:spcBef>
              <a:buClr>
                <a:schemeClr val="lt2"/>
              </a:buClr>
              <a:buSzPct val="100000"/>
              <a:defRPr sz="4200">
                <a:solidFill>
                  <a:schemeClr val="lt2"/>
                </a:solidFill>
              </a:defRPr>
            </a:lvl3pPr>
            <a:lvl4pPr lvl="3" algn="ctr">
              <a:spcBef>
                <a:spcPts val="0"/>
              </a:spcBef>
              <a:buClr>
                <a:schemeClr val="lt2"/>
              </a:buClr>
              <a:buSzPct val="100000"/>
              <a:defRPr sz="4200">
                <a:solidFill>
                  <a:schemeClr val="lt2"/>
                </a:solidFill>
              </a:defRPr>
            </a:lvl4pPr>
            <a:lvl5pPr lvl="4" algn="ctr">
              <a:spcBef>
                <a:spcPts val="0"/>
              </a:spcBef>
              <a:buClr>
                <a:schemeClr val="lt2"/>
              </a:buClr>
              <a:buSzPct val="100000"/>
              <a:defRPr sz="4200">
                <a:solidFill>
                  <a:schemeClr val="lt2"/>
                </a:solidFill>
              </a:defRPr>
            </a:lvl5pPr>
            <a:lvl6pPr lvl="5" algn="ctr">
              <a:spcBef>
                <a:spcPts val="0"/>
              </a:spcBef>
              <a:buClr>
                <a:schemeClr val="lt2"/>
              </a:buClr>
              <a:buSzPct val="100000"/>
              <a:defRPr sz="4200">
                <a:solidFill>
                  <a:schemeClr val="lt2"/>
                </a:solidFill>
              </a:defRPr>
            </a:lvl6pPr>
            <a:lvl7pPr lvl="6" algn="ctr">
              <a:spcBef>
                <a:spcPts val="0"/>
              </a:spcBef>
              <a:buClr>
                <a:schemeClr val="lt2"/>
              </a:buClr>
              <a:buSzPct val="100000"/>
              <a:defRPr sz="4200">
                <a:solidFill>
                  <a:schemeClr val="lt2"/>
                </a:solidFill>
              </a:defRPr>
            </a:lvl7pPr>
            <a:lvl8pPr lvl="7" algn="ctr">
              <a:spcBef>
                <a:spcPts val="0"/>
              </a:spcBef>
              <a:buClr>
                <a:schemeClr val="lt2"/>
              </a:buClr>
              <a:buSzPct val="100000"/>
              <a:defRPr sz="4200">
                <a:solidFill>
                  <a:schemeClr val="lt2"/>
                </a:solidFill>
              </a:defRPr>
            </a:lvl8pPr>
            <a:lvl9pPr lvl="8" algn="ctr">
              <a:spcBef>
                <a:spcPts val="0"/>
              </a:spcBef>
              <a:buClr>
                <a:schemeClr val="lt2"/>
              </a:buClr>
              <a:buSzPct val="100000"/>
              <a:defRPr sz="4200">
                <a:solidFill>
                  <a:schemeClr val="lt2"/>
                </a:solidFill>
              </a:defRPr>
            </a:lvl9pPr>
          </a:lstStyle>
          <a:p/>
        </p:txBody>
      </p:sp>
      <p:sp>
        <p:nvSpPr>
          <p:cNvPr id="43" name="Shape 43"/>
          <p:cNvSpPr txBox="1"/>
          <p:nvPr>
            <p:ph idx="1" type="subTitle"/>
          </p:nvPr>
        </p:nvSpPr>
        <p:spPr>
          <a:xfrm>
            <a:off x="265500" y="2769000"/>
            <a:ext cx="4045199"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4" name="Shape 44"/>
          <p:cNvSpPr txBox="1"/>
          <p:nvPr>
            <p:ph idx="2" type="body"/>
          </p:nvPr>
        </p:nvSpPr>
        <p:spPr>
          <a:xfrm>
            <a:off x="4939500" y="724200"/>
            <a:ext cx="3837000" cy="3695099"/>
          </a:xfrm>
          <a:prstGeom prst="rect">
            <a:avLst/>
          </a:prstGeom>
        </p:spPr>
        <p:txBody>
          <a:bodyPr anchorCtr="0" anchor="ctr" bIns="91425" lIns="91425" rIns="91425" tIns="91425"/>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p:txBody>
      </p:sp>
      <p:sp>
        <p:nvSpPr>
          <p:cNvPr id="45" name="Shape 4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6" name="Shape 46"/>
        <p:cNvGrpSpPr/>
        <p:nvPr/>
      </p:nvGrpSpPr>
      <p:grpSpPr>
        <a:xfrm>
          <a:off x="0" y="0"/>
          <a:ext cx="0" cy="0"/>
          <a:chOff x="0" y="0"/>
          <a:chExt cx="0" cy="0"/>
        </a:xfrm>
      </p:grpSpPr>
      <p:sp>
        <p:nvSpPr>
          <p:cNvPr id="47" name="Shape 47"/>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8" name="Shape 4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613200"/>
          </a:xfrm>
          <a:prstGeom prst="rect">
            <a:avLst/>
          </a:prstGeom>
          <a:noFill/>
          <a:ln>
            <a:noFill/>
          </a:ln>
        </p:spPr>
        <p:txBody>
          <a:bodyPr anchorCtr="0" anchor="t" bIns="91425" lIns="91425" rIns="91425" tIns="91425"/>
          <a:lstStyle>
            <a:lvl1pPr lv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Shape 7"/>
          <p:cNvSpPr txBox="1"/>
          <p:nvPr>
            <p:ph idx="1" type="body"/>
          </p:nvPr>
        </p:nvSpPr>
        <p:spPr>
          <a:xfrm>
            <a:off x="311700" y="1171600"/>
            <a:ext cx="8520599" cy="3397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1"/>
                </a:solidFill>
                <a:latin typeface="Old Standard TT"/>
                <a:ea typeface="Old Standard TT"/>
                <a:cs typeface="Old Standard TT"/>
                <a:sym typeface="Old Standard TT"/>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3.jpg"/><Relationship Id="rId4" Type="http://schemas.openxmlformats.org/officeDocument/2006/relationships/image" Target="../media/image06.jpg"/><Relationship Id="rId5" Type="http://schemas.openxmlformats.org/officeDocument/2006/relationships/image" Target="../media/image10.jpg"/><Relationship Id="rId6" Type="http://schemas.openxmlformats.org/officeDocument/2006/relationships/image" Target="../media/image0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17.jpg"/><Relationship Id="rId5"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18.jpg"/><Relationship Id="rId6"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1.jpg"/><Relationship Id="rId4" Type="http://schemas.openxmlformats.org/officeDocument/2006/relationships/image" Target="../media/image20.jpg"/><Relationship Id="rId9" Type="http://schemas.openxmlformats.org/officeDocument/2006/relationships/image" Target="../media/image27.jpg"/><Relationship Id="rId5" Type="http://schemas.openxmlformats.org/officeDocument/2006/relationships/image" Target="../media/image19.jpg"/><Relationship Id="rId6" Type="http://schemas.openxmlformats.org/officeDocument/2006/relationships/image" Target="../media/image21.jpg"/><Relationship Id="rId7" Type="http://schemas.openxmlformats.org/officeDocument/2006/relationships/image" Target="../media/image31.jpg"/><Relationship Id="rId8"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26.jpg"/><Relationship Id="rId5" Type="http://schemas.openxmlformats.org/officeDocument/2006/relationships/image" Target="../media/image25.jpg"/><Relationship Id="rId6" Type="http://schemas.openxmlformats.org/officeDocument/2006/relationships/image" Target="../media/image24.jpg"/><Relationship Id="rId7"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7.jpg"/><Relationship Id="rId4" Type="http://schemas.openxmlformats.org/officeDocument/2006/relationships/image" Target="../media/image34.jpg"/><Relationship Id="rId5" Type="http://schemas.openxmlformats.org/officeDocument/2006/relationships/image" Target="../media/image53.jpg"/><Relationship Id="rId6" Type="http://schemas.openxmlformats.org/officeDocument/2006/relationships/image" Target="../media/image32.jpg"/><Relationship Id="rId7"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youtube.com/v/XS23Xs-UICk" TargetMode="External"/><Relationship Id="rId4" Type="http://schemas.openxmlformats.org/officeDocument/2006/relationships/image" Target="../media/image30.jpg"/><Relationship Id="rId5" Type="http://schemas.openxmlformats.org/officeDocument/2006/relationships/hyperlink" Target="http://youtube.com/v/OZy9IBLKRNI" TargetMode="External"/><Relationship Id="rId6" Type="http://schemas.openxmlformats.org/officeDocument/2006/relationships/image" Target="../media/image35.jpg"/><Relationship Id="rId7" Type="http://schemas.openxmlformats.org/officeDocument/2006/relationships/hyperlink" Target="http://youtube.com/v/_CQpC6DBuQ4" TargetMode="External"/><Relationship Id="rId8"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0.jpg"/><Relationship Id="rId4" Type="http://schemas.openxmlformats.org/officeDocument/2006/relationships/image" Target="../media/image44.jpg"/><Relationship Id="rId5" Type="http://schemas.openxmlformats.org/officeDocument/2006/relationships/image" Target="../media/image46.jpg"/><Relationship Id="rId6"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08.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youtube.com/v/38WL27vTesg" TargetMode="Externa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1.jpg"/><Relationship Id="rId4" Type="http://schemas.openxmlformats.org/officeDocument/2006/relationships/image" Target="../media/image50.jpg"/><Relationship Id="rId5" Type="http://schemas.openxmlformats.org/officeDocument/2006/relationships/image" Target="../media/image48.jpg"/><Relationship Id="rId6" Type="http://schemas.openxmlformats.org/officeDocument/2006/relationships/image" Target="../media/image49.jpg"/><Relationship Id="rId7" Type="http://schemas.openxmlformats.org/officeDocument/2006/relationships/image" Target="../media/image4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5.jpg"/><Relationship Id="rId4" Type="http://schemas.openxmlformats.org/officeDocument/2006/relationships/image" Target="../media/image54.jpg"/><Relationship Id="rId5"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7.jpg"/><Relationship Id="rId4" Type="http://schemas.openxmlformats.org/officeDocument/2006/relationships/image" Target="../media/image62.jpg"/><Relationship Id="rId5" Type="http://schemas.openxmlformats.org/officeDocument/2006/relationships/image" Target="../media/image63.jpg"/><Relationship Id="rId6" Type="http://schemas.openxmlformats.org/officeDocument/2006/relationships/image" Target="../media/image6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9.jpg"/><Relationship Id="rId4" Type="http://schemas.openxmlformats.org/officeDocument/2006/relationships/image" Target="../media/image58.jpg"/><Relationship Id="rId5" Type="http://schemas.openxmlformats.org/officeDocument/2006/relationships/image" Target="../media/image6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youtube.com/v/9acFiEE-tdg" TargetMode="External"/><Relationship Id="rId4" Type="http://schemas.openxmlformats.org/officeDocument/2006/relationships/image" Target="../media/image56.jpg"/><Relationship Id="rId5" Type="http://schemas.openxmlformats.org/officeDocument/2006/relationships/hyperlink" Target="http://youtube.com/v/1S9qftAy6Ms" TargetMode="External"/><Relationship Id="rId6" Type="http://schemas.openxmlformats.org/officeDocument/2006/relationships/image" Target="../media/image6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4.jpg"/><Relationship Id="rId4" Type="http://schemas.openxmlformats.org/officeDocument/2006/relationships/image" Target="../media/image66.jpg"/><Relationship Id="rId5" Type="http://schemas.openxmlformats.org/officeDocument/2006/relationships/image" Target="../media/image68.jpg"/><Relationship Id="rId6" Type="http://schemas.openxmlformats.org/officeDocument/2006/relationships/image" Target="../media/image67.jpg"/><Relationship Id="rId7" Type="http://schemas.openxmlformats.org/officeDocument/2006/relationships/image" Target="../media/image71.jpg"/><Relationship Id="rId8" Type="http://schemas.openxmlformats.org/officeDocument/2006/relationships/image" Target="../media/image7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2.jpg"/><Relationship Id="rId4" Type="http://schemas.openxmlformats.org/officeDocument/2006/relationships/image" Target="../media/image74.jpg"/><Relationship Id="rId5" Type="http://schemas.openxmlformats.org/officeDocument/2006/relationships/image" Target="../media/image69.jpg"/><Relationship Id="rId6" Type="http://schemas.openxmlformats.org/officeDocument/2006/relationships/image" Target="../media/image75.jpg"/><Relationship Id="rId7" Type="http://schemas.openxmlformats.org/officeDocument/2006/relationships/image" Target="../media/image7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77.jpg"/><Relationship Id="rId4" Type="http://schemas.openxmlformats.org/officeDocument/2006/relationships/image" Target="../media/image80.jpg"/><Relationship Id="rId5" Type="http://schemas.openxmlformats.org/officeDocument/2006/relationships/image" Target="../media/image7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6.jpg"/><Relationship Id="rId4" Type="http://schemas.openxmlformats.org/officeDocument/2006/relationships/image" Target="../media/image7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0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00.jpg"/><Relationship Id="rId4" Type="http://schemas.openxmlformats.org/officeDocument/2006/relationships/image" Target="../media/image01.jpg"/><Relationship Id="rId5" Type="http://schemas.openxmlformats.org/officeDocument/2006/relationships/image" Target="../media/image0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0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0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 name="Shape 58"/>
        <p:cNvGrpSpPr/>
        <p:nvPr/>
      </p:nvGrpSpPr>
      <p:grpSpPr>
        <a:xfrm>
          <a:off x="0" y="0"/>
          <a:ext cx="0" cy="0"/>
          <a:chOff x="0" y="0"/>
          <a:chExt cx="0" cy="0"/>
        </a:xfrm>
      </p:grpSpPr>
      <p:sp>
        <p:nvSpPr>
          <p:cNvPr id="59" name="Shape 59"/>
          <p:cNvSpPr txBox="1"/>
          <p:nvPr>
            <p:ph type="ctrTitle"/>
          </p:nvPr>
        </p:nvSpPr>
        <p:spPr>
          <a:xfrm>
            <a:off x="376350" y="1674400"/>
            <a:ext cx="8507100" cy="2166300"/>
          </a:xfrm>
          <a:prstGeom prst="rect">
            <a:avLst/>
          </a:prstGeom>
        </p:spPr>
        <p:txBody>
          <a:bodyPr anchorCtr="0" anchor="b" bIns="91425" lIns="91425" rIns="91425" tIns="91425">
            <a:noAutofit/>
          </a:bodyPr>
          <a:lstStyle/>
          <a:p>
            <a:pPr lvl="0" rtl="0" algn="ctr">
              <a:spcBef>
                <a:spcPts val="0"/>
              </a:spcBef>
              <a:buNone/>
            </a:pPr>
            <a:r>
              <a:rPr lang="en" sz="4800">
                <a:latin typeface="Comic Sans MS"/>
                <a:ea typeface="Comic Sans MS"/>
                <a:cs typeface="Comic Sans MS"/>
                <a:sym typeface="Comic Sans MS"/>
              </a:rPr>
              <a:t>Structures In A Geometric World </a:t>
            </a:r>
          </a:p>
          <a:p>
            <a:pPr lvl="0" rtl="0" algn="ctr">
              <a:spcBef>
                <a:spcPts val="0"/>
              </a:spcBef>
              <a:buNone/>
            </a:pPr>
            <a:r>
              <a:rPr lang="en" sz="1400">
                <a:latin typeface="Comic Sans MS"/>
                <a:ea typeface="Comic Sans MS"/>
                <a:cs typeface="Comic Sans MS"/>
                <a:sym typeface="Comic Sans MS"/>
              </a:rPr>
              <a:t>A Teacher In Action Project:  Engineering Design Process: Using an Integrated Approach to implement Scientific Inquiry to enhance motivation in the primary classroom.</a:t>
            </a:r>
          </a:p>
          <a:p>
            <a:pPr lvl="0" algn="ctr">
              <a:spcBef>
                <a:spcPts val="0"/>
              </a:spcBef>
              <a:buNone/>
            </a:pPr>
            <a:r>
              <a:t/>
            </a:r>
            <a:endParaRPr sz="1400">
              <a:latin typeface="Comic Sans MS"/>
              <a:ea typeface="Comic Sans MS"/>
              <a:cs typeface="Comic Sans MS"/>
              <a:sym typeface="Comic Sans MS"/>
            </a:endParaRPr>
          </a:p>
        </p:txBody>
      </p:sp>
      <p:sp>
        <p:nvSpPr>
          <p:cNvPr id="60" name="Shape 60"/>
          <p:cNvSpPr txBox="1"/>
          <p:nvPr>
            <p:ph idx="1" type="subTitle"/>
          </p:nvPr>
        </p:nvSpPr>
        <p:spPr>
          <a:xfrm>
            <a:off x="512700" y="3840639"/>
            <a:ext cx="8118599" cy="787499"/>
          </a:xfrm>
          <a:prstGeom prst="rect">
            <a:avLst/>
          </a:prstGeom>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By Colleen Power (Grade 3) And Florrie Reid (Grade 2)</a:t>
            </a:r>
          </a:p>
          <a:p>
            <a:pPr lvl="0" algn="ctr">
              <a:spcBef>
                <a:spcPts val="0"/>
              </a:spcBef>
              <a:buNone/>
            </a:pPr>
            <a:r>
              <a:rPr lang="en">
                <a:latin typeface="Comic Sans MS"/>
                <a:ea typeface="Comic Sans MS"/>
                <a:cs typeface="Comic Sans MS"/>
                <a:sym typeface="Comic Sans MS"/>
              </a:rPr>
              <a:t>Holy Family Elementary School - Chapel Arm (2015-16)</a:t>
            </a:r>
          </a:p>
        </p:txBody>
      </p:sp>
      <p:sp>
        <p:nvSpPr>
          <p:cNvPr id="61" name="Shape 61"/>
          <p:cNvSpPr/>
          <p:nvPr/>
        </p:nvSpPr>
        <p:spPr>
          <a:xfrm>
            <a:off x="376350" y="210550"/>
            <a:ext cx="1287900" cy="1008000"/>
          </a:xfrm>
          <a:prstGeom prst="ellipse">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2" name="Shape 62"/>
          <p:cNvSpPr/>
          <p:nvPr/>
        </p:nvSpPr>
        <p:spPr>
          <a:xfrm>
            <a:off x="2275975" y="360950"/>
            <a:ext cx="1162800" cy="787500"/>
          </a:xfrm>
          <a:prstGeom prst="triangle">
            <a:avLst>
              <a:gd fmla="val 50000" name="adj"/>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3" name="Shape 63"/>
          <p:cNvSpPr/>
          <p:nvPr/>
        </p:nvSpPr>
        <p:spPr>
          <a:xfrm>
            <a:off x="3830050" y="402150"/>
            <a:ext cx="1333500" cy="787500"/>
          </a:xfrm>
          <a:prstGeom prst="trapezoid">
            <a:avLst>
              <a:gd fmla="val 25000" name="adj"/>
            </a:avLst>
          </a:prstGeom>
          <a:solidFill>
            <a:srgbClr val="FF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4" name="Shape 64"/>
          <p:cNvSpPr/>
          <p:nvPr/>
        </p:nvSpPr>
        <p:spPr>
          <a:xfrm>
            <a:off x="5965650" y="402150"/>
            <a:ext cx="1052775" cy="906725"/>
          </a:xfrm>
          <a:prstGeom prst="flowChartProcess">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 name="Shape 65"/>
          <p:cNvSpPr/>
          <p:nvPr/>
        </p:nvSpPr>
        <p:spPr>
          <a:xfrm>
            <a:off x="7660100" y="461200"/>
            <a:ext cx="971100" cy="787500"/>
          </a:xfrm>
          <a:prstGeom prst="can">
            <a:avLst>
              <a:gd fmla="val 25000" name="adj"/>
            </a:avLst>
          </a:prstGeom>
          <a:solidFill>
            <a:srgbClr val="00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29" name="Shape 129"/>
        <p:cNvGrpSpPr/>
        <p:nvPr/>
      </p:nvGrpSpPr>
      <p:grpSpPr>
        <a:xfrm>
          <a:off x="0" y="0"/>
          <a:ext cx="0" cy="0"/>
          <a:chOff x="0" y="0"/>
          <a:chExt cx="0" cy="0"/>
        </a:xfrm>
      </p:grpSpPr>
      <p:sp>
        <p:nvSpPr>
          <p:cNvPr id="130" name="Shape 130"/>
          <p:cNvSpPr/>
          <p:nvPr/>
        </p:nvSpPr>
        <p:spPr>
          <a:xfrm>
            <a:off x="1200150" y="1358600"/>
            <a:ext cx="1714500" cy="1152900"/>
          </a:xfrm>
          <a:prstGeom prst="ellipse">
            <a:avLst/>
          </a:prstGeom>
          <a:solidFill>
            <a:schemeClr val="accent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1800">
                <a:latin typeface="Comic Sans MS"/>
                <a:ea typeface="Comic Sans MS"/>
                <a:cs typeface="Comic Sans MS"/>
                <a:sym typeface="Comic Sans MS"/>
              </a:rPr>
              <a:t>EDP-5E MODEL</a:t>
            </a:r>
          </a:p>
        </p:txBody>
      </p:sp>
      <p:sp>
        <p:nvSpPr>
          <p:cNvPr id="131" name="Shape 131"/>
          <p:cNvSpPr/>
          <p:nvPr/>
        </p:nvSpPr>
        <p:spPr>
          <a:xfrm>
            <a:off x="418125" y="2579775"/>
            <a:ext cx="2456400" cy="972600"/>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a:latin typeface="Comic Sans MS"/>
                <a:ea typeface="Comic Sans MS"/>
                <a:cs typeface="Comic Sans MS"/>
                <a:sym typeface="Comic Sans MS"/>
              </a:rPr>
              <a:t>EXPLORE</a:t>
            </a:r>
          </a:p>
          <a:p>
            <a:pPr lvl="0" algn="ctr">
              <a:spcBef>
                <a:spcPts val="0"/>
              </a:spcBef>
              <a:buNone/>
            </a:pPr>
            <a:r>
              <a:rPr lang="en">
                <a:latin typeface="Comic Sans MS"/>
                <a:ea typeface="Comic Sans MS"/>
                <a:cs typeface="Comic Sans MS"/>
                <a:sym typeface="Comic Sans MS"/>
              </a:rPr>
              <a:t>Exploring concept(s)</a:t>
            </a:r>
          </a:p>
        </p:txBody>
      </p:sp>
      <p:sp>
        <p:nvSpPr>
          <p:cNvPr id="132" name="Shape 132"/>
          <p:cNvSpPr/>
          <p:nvPr/>
        </p:nvSpPr>
        <p:spPr>
          <a:xfrm>
            <a:off x="6218350" y="2579775"/>
            <a:ext cx="2456400" cy="972600"/>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a:latin typeface="Comic Sans MS"/>
                <a:ea typeface="Comic Sans MS"/>
                <a:cs typeface="Comic Sans MS"/>
                <a:sym typeface="Comic Sans MS"/>
              </a:rPr>
              <a:t>ELABORATE</a:t>
            </a:r>
          </a:p>
          <a:p>
            <a:pPr lvl="0" algn="ctr">
              <a:spcBef>
                <a:spcPts val="0"/>
              </a:spcBef>
              <a:buNone/>
            </a:pPr>
            <a:r>
              <a:rPr lang="en">
                <a:latin typeface="Comic Sans MS"/>
                <a:ea typeface="Comic Sans MS"/>
                <a:cs typeface="Comic Sans MS"/>
                <a:sym typeface="Comic Sans MS"/>
              </a:rPr>
              <a:t>Learner applies what is learned...may modify or improve ideas </a:t>
            </a:r>
          </a:p>
        </p:txBody>
      </p:sp>
      <p:sp>
        <p:nvSpPr>
          <p:cNvPr id="133" name="Shape 133"/>
          <p:cNvSpPr/>
          <p:nvPr/>
        </p:nvSpPr>
        <p:spPr>
          <a:xfrm>
            <a:off x="3426000" y="1627525"/>
            <a:ext cx="2456400" cy="1307400"/>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a:latin typeface="Comic Sans MS"/>
                <a:ea typeface="Comic Sans MS"/>
                <a:cs typeface="Comic Sans MS"/>
                <a:sym typeface="Comic Sans MS"/>
              </a:rPr>
              <a:t>EXPLAIN &amp;/ ENGINEER</a:t>
            </a:r>
          </a:p>
          <a:p>
            <a:pPr lvl="0" algn="ctr">
              <a:spcBef>
                <a:spcPts val="0"/>
              </a:spcBef>
              <a:buNone/>
            </a:pPr>
            <a:r>
              <a:rPr lang="en">
                <a:latin typeface="Comic Sans MS"/>
                <a:ea typeface="Comic Sans MS"/>
                <a:cs typeface="Comic Sans MS"/>
                <a:sym typeface="Comic Sans MS"/>
              </a:rPr>
              <a:t>Teacher facilitates. Learner develops explanation or engineers the concept </a:t>
            </a:r>
          </a:p>
        </p:txBody>
      </p:sp>
      <p:sp>
        <p:nvSpPr>
          <p:cNvPr id="134" name="Shape 134"/>
          <p:cNvSpPr/>
          <p:nvPr/>
        </p:nvSpPr>
        <p:spPr>
          <a:xfrm>
            <a:off x="6532325" y="3843100"/>
            <a:ext cx="2456400" cy="1092900"/>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a:latin typeface="Comic Sans MS"/>
                <a:ea typeface="Comic Sans MS"/>
                <a:cs typeface="Comic Sans MS"/>
                <a:sym typeface="Comic Sans MS"/>
              </a:rPr>
              <a:t>EVALUATE</a:t>
            </a:r>
          </a:p>
          <a:p>
            <a:pPr lvl="0" algn="ctr">
              <a:spcBef>
                <a:spcPts val="0"/>
              </a:spcBef>
              <a:buNone/>
            </a:pPr>
            <a:r>
              <a:rPr lang="en">
                <a:latin typeface="Comic Sans MS"/>
                <a:ea typeface="Comic Sans MS"/>
                <a:cs typeface="Comic Sans MS"/>
                <a:sym typeface="Comic Sans MS"/>
              </a:rPr>
              <a:t>Not just about teacher assessment. Mostly about learners evaluating their own understanding</a:t>
            </a:r>
          </a:p>
        </p:txBody>
      </p:sp>
      <p:sp>
        <p:nvSpPr>
          <p:cNvPr id="135" name="Shape 135"/>
          <p:cNvSpPr/>
          <p:nvPr/>
        </p:nvSpPr>
        <p:spPr>
          <a:xfrm>
            <a:off x="319675" y="3903250"/>
            <a:ext cx="2456400" cy="972600"/>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a:latin typeface="Comic Sans MS"/>
                <a:ea typeface="Comic Sans MS"/>
                <a:cs typeface="Comic Sans MS"/>
                <a:sym typeface="Comic Sans MS"/>
              </a:rPr>
              <a:t>ENGAGE</a:t>
            </a:r>
          </a:p>
          <a:p>
            <a:pPr lvl="0" algn="ctr">
              <a:spcBef>
                <a:spcPts val="0"/>
              </a:spcBef>
              <a:buNone/>
            </a:pPr>
            <a:r>
              <a:rPr lang="en">
                <a:latin typeface="Comic Sans MS"/>
                <a:ea typeface="Comic Sans MS"/>
                <a:cs typeface="Comic Sans MS"/>
                <a:sym typeface="Comic Sans MS"/>
              </a:rPr>
              <a:t>Getting learners excited</a:t>
            </a:r>
          </a:p>
        </p:txBody>
      </p:sp>
      <p:sp>
        <p:nvSpPr>
          <p:cNvPr id="136" name="Shape 136"/>
          <p:cNvSpPr/>
          <p:nvPr/>
        </p:nvSpPr>
        <p:spPr>
          <a:xfrm rot="-2772239">
            <a:off x="2092086" y="3422609"/>
            <a:ext cx="555272" cy="590566"/>
          </a:xfrm>
          <a:prstGeom prst="notchedRightArrow">
            <a:avLst>
              <a:gd fmla="val 42376" name="adj1"/>
              <a:gd fmla="val 48834"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7" name="Shape 137"/>
          <p:cNvSpPr/>
          <p:nvPr/>
        </p:nvSpPr>
        <p:spPr>
          <a:xfrm rot="-2772239">
            <a:off x="2949936" y="2413484"/>
            <a:ext cx="555272" cy="590566"/>
          </a:xfrm>
          <a:prstGeom prst="notchedRightArrow">
            <a:avLst>
              <a:gd fmla="val 42376" name="adj1"/>
              <a:gd fmla="val 48834"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8" name="Shape 138"/>
          <p:cNvSpPr/>
          <p:nvPr/>
        </p:nvSpPr>
        <p:spPr>
          <a:xfrm rot="2664533">
            <a:off x="5850945" y="2183704"/>
            <a:ext cx="555179" cy="590433"/>
          </a:xfrm>
          <a:prstGeom prst="notchedRightArrow">
            <a:avLst>
              <a:gd fmla="val 42376" name="adj1"/>
              <a:gd fmla="val 48834"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9" name="Shape 139"/>
          <p:cNvSpPr/>
          <p:nvPr/>
        </p:nvSpPr>
        <p:spPr>
          <a:xfrm rot="2664533">
            <a:off x="6344570" y="3364804"/>
            <a:ext cx="555179" cy="590433"/>
          </a:xfrm>
          <a:prstGeom prst="notchedRightArrow">
            <a:avLst>
              <a:gd fmla="val 42376" name="adj1"/>
              <a:gd fmla="val 48834"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40" name="Shape 140"/>
          <p:cNvSpPr/>
          <p:nvPr/>
        </p:nvSpPr>
        <p:spPr>
          <a:xfrm>
            <a:off x="105250" y="44125"/>
            <a:ext cx="2809399" cy="1092900"/>
          </a:xfrm>
          <a:prstGeom prst="flowChartDisplay">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b="1" lang="en" u="sng">
                <a:latin typeface="Comic Sans MS"/>
                <a:ea typeface="Comic Sans MS"/>
                <a:cs typeface="Comic Sans MS"/>
                <a:sym typeface="Comic Sans MS"/>
              </a:rPr>
              <a:t>Constructivist Learning Theory</a:t>
            </a:r>
            <a:r>
              <a:rPr b="1" lang="en">
                <a:latin typeface="Comic Sans MS"/>
                <a:ea typeface="Comic Sans MS"/>
                <a:cs typeface="Comic Sans MS"/>
                <a:sym typeface="Comic Sans MS"/>
              </a:rPr>
              <a:t>- </a:t>
            </a:r>
            <a:r>
              <a:rPr lang="en">
                <a:latin typeface="Comic Sans MS"/>
                <a:ea typeface="Comic Sans MS"/>
                <a:cs typeface="Comic Sans MS"/>
                <a:sym typeface="Comic Sans MS"/>
              </a:rPr>
              <a:t>construct meaning &amp; knowledge from our experiences</a:t>
            </a:r>
          </a:p>
        </p:txBody>
      </p:sp>
      <p:sp>
        <p:nvSpPr>
          <p:cNvPr id="141" name="Shape 141"/>
          <p:cNvSpPr/>
          <p:nvPr/>
        </p:nvSpPr>
        <p:spPr>
          <a:xfrm>
            <a:off x="3030850" y="44125"/>
            <a:ext cx="2809399" cy="1092900"/>
          </a:xfrm>
          <a:prstGeom prst="flowChartDisplay">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b="1" lang="en" u="sng">
                <a:latin typeface="Comic Sans MS"/>
                <a:ea typeface="Comic Sans MS"/>
                <a:cs typeface="Comic Sans MS"/>
                <a:sym typeface="Comic Sans MS"/>
              </a:rPr>
              <a:t>Inquiry based Learning</a:t>
            </a:r>
            <a:r>
              <a:rPr lang="en">
                <a:latin typeface="Comic Sans MS"/>
                <a:ea typeface="Comic Sans MS"/>
                <a:cs typeface="Comic Sans MS"/>
                <a:sym typeface="Comic Sans MS"/>
              </a:rPr>
              <a:t>- open ended, student centered &amp; hands on activities</a:t>
            </a:r>
          </a:p>
        </p:txBody>
      </p:sp>
      <p:sp>
        <p:nvSpPr>
          <p:cNvPr id="142" name="Shape 142"/>
          <p:cNvSpPr/>
          <p:nvPr/>
        </p:nvSpPr>
        <p:spPr>
          <a:xfrm>
            <a:off x="5956450" y="44125"/>
            <a:ext cx="3187549" cy="1092900"/>
          </a:xfrm>
          <a:prstGeom prst="flowChartDisplay">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b="1" lang="en" u="sng">
                <a:latin typeface="Comic Sans MS"/>
                <a:ea typeface="Comic Sans MS"/>
                <a:cs typeface="Comic Sans MS"/>
                <a:sym typeface="Comic Sans MS"/>
              </a:rPr>
              <a:t>EDP-5E</a:t>
            </a:r>
            <a:r>
              <a:rPr lang="en">
                <a:latin typeface="Comic Sans MS"/>
                <a:ea typeface="Comic Sans MS"/>
                <a:cs typeface="Comic Sans MS"/>
                <a:sym typeface="Comic Sans MS"/>
              </a:rPr>
              <a:t>-all 5 E’s work together to help the learner pay attention to HOW they learn- METACOGNITION</a:t>
            </a:r>
          </a:p>
        </p:txBody>
      </p:sp>
      <p:sp>
        <p:nvSpPr>
          <p:cNvPr id="143" name="Shape 143"/>
          <p:cNvSpPr/>
          <p:nvPr/>
        </p:nvSpPr>
        <p:spPr>
          <a:xfrm>
            <a:off x="3249450" y="3112425"/>
            <a:ext cx="2809500" cy="1807800"/>
          </a:xfrm>
          <a:prstGeom prst="star8">
            <a:avLst>
              <a:gd fmla="val 46738" name="adj"/>
            </a:avLst>
          </a:prstGeom>
          <a:solidFill>
            <a:schemeClr val="accent6"/>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1800">
                <a:latin typeface="Comic Sans MS"/>
                <a:ea typeface="Comic Sans MS"/>
                <a:cs typeface="Comic Sans MS"/>
                <a:sym typeface="Comic Sans MS"/>
              </a:rPr>
              <a:t>In </a:t>
            </a:r>
            <a:r>
              <a:rPr b="1" i="1" lang="en" sz="1800" u="sng">
                <a:latin typeface="Comic Sans MS"/>
                <a:ea typeface="Comic Sans MS"/>
                <a:cs typeface="Comic Sans MS"/>
                <a:sym typeface="Comic Sans MS"/>
              </a:rPr>
              <a:t>EVERY</a:t>
            </a:r>
            <a:r>
              <a:rPr lang="en" sz="1800">
                <a:latin typeface="Comic Sans MS"/>
                <a:ea typeface="Comic Sans MS"/>
                <a:cs typeface="Comic Sans MS"/>
                <a:sym typeface="Comic Sans MS"/>
              </a:rPr>
              <a:t> lesson we facilitated, this was the guiding force behind it!  </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147" name="Shape 147"/>
        <p:cNvGrpSpPr/>
        <p:nvPr/>
      </p:nvGrpSpPr>
      <p:grpSpPr>
        <a:xfrm>
          <a:off x="0" y="0"/>
          <a:ext cx="0" cy="0"/>
          <a:chOff x="0" y="0"/>
          <a:chExt cx="0" cy="0"/>
        </a:xfrm>
      </p:grpSpPr>
      <p:sp>
        <p:nvSpPr>
          <p:cNvPr id="148" name="Shape 148"/>
          <p:cNvSpPr txBox="1"/>
          <p:nvPr>
            <p:ph type="title"/>
          </p:nvPr>
        </p:nvSpPr>
        <p:spPr>
          <a:xfrm>
            <a:off x="311700" y="445025"/>
            <a:ext cx="3097200" cy="613200"/>
          </a:xfrm>
          <a:prstGeom prst="rect">
            <a:avLst/>
          </a:prstGeom>
          <a:solidFill>
            <a:srgbClr val="FFFF00"/>
          </a:solidFill>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Implementation</a:t>
            </a:r>
          </a:p>
        </p:txBody>
      </p:sp>
      <p:pic>
        <p:nvPicPr>
          <p:cNvPr descr="IMG_0263.JPG" id="149" name="Shape 149"/>
          <p:cNvPicPr preferRelativeResize="0"/>
          <p:nvPr/>
        </p:nvPicPr>
        <p:blipFill>
          <a:blip r:embed="rId3">
            <a:alphaModFix/>
          </a:blip>
          <a:stretch>
            <a:fillRect/>
          </a:stretch>
        </p:blipFill>
        <p:spPr>
          <a:xfrm>
            <a:off x="661725" y="1213175"/>
            <a:ext cx="3181699" cy="2386274"/>
          </a:xfrm>
          <a:prstGeom prst="rect">
            <a:avLst/>
          </a:prstGeom>
          <a:noFill/>
          <a:ln>
            <a:noFill/>
          </a:ln>
        </p:spPr>
      </p:pic>
      <p:pic>
        <p:nvPicPr>
          <p:cNvPr descr="IMG_0298.JPG" id="150" name="Shape 150"/>
          <p:cNvPicPr preferRelativeResize="0"/>
          <p:nvPr/>
        </p:nvPicPr>
        <p:blipFill>
          <a:blip r:embed="rId4">
            <a:alphaModFix/>
          </a:blip>
          <a:stretch>
            <a:fillRect/>
          </a:stretch>
        </p:blipFill>
        <p:spPr>
          <a:xfrm>
            <a:off x="4361450" y="70200"/>
            <a:ext cx="2860823" cy="2145625"/>
          </a:xfrm>
          <a:prstGeom prst="rect">
            <a:avLst/>
          </a:prstGeom>
          <a:noFill/>
          <a:ln>
            <a:noFill/>
          </a:ln>
        </p:spPr>
      </p:pic>
      <p:pic>
        <p:nvPicPr>
          <p:cNvPr descr="IMG_0306.JPG" id="151" name="Shape 151"/>
          <p:cNvPicPr preferRelativeResize="0"/>
          <p:nvPr/>
        </p:nvPicPr>
        <p:blipFill>
          <a:blip r:embed="rId5">
            <a:alphaModFix/>
          </a:blip>
          <a:stretch>
            <a:fillRect/>
          </a:stretch>
        </p:blipFill>
        <p:spPr>
          <a:xfrm>
            <a:off x="6687550" y="2536675"/>
            <a:ext cx="2349499" cy="2296024"/>
          </a:xfrm>
          <a:prstGeom prst="rect">
            <a:avLst/>
          </a:prstGeom>
          <a:noFill/>
          <a:ln>
            <a:noFill/>
          </a:ln>
        </p:spPr>
      </p:pic>
      <p:sp>
        <p:nvSpPr>
          <p:cNvPr id="152" name="Shape 152"/>
          <p:cNvSpPr txBox="1"/>
          <p:nvPr/>
        </p:nvSpPr>
        <p:spPr>
          <a:xfrm>
            <a:off x="320850" y="3900225"/>
            <a:ext cx="3238500" cy="802200"/>
          </a:xfrm>
          <a:prstGeom prst="rect">
            <a:avLst/>
          </a:prstGeom>
          <a:solidFill>
            <a:srgbClr val="FFFF00"/>
          </a:solidFill>
          <a:ln>
            <a:noFill/>
          </a:ln>
        </p:spPr>
        <p:txBody>
          <a:bodyPr anchorCtr="0" anchor="t" bIns="91425" lIns="91425" rIns="91425" tIns="91425">
            <a:noAutofit/>
          </a:bodyPr>
          <a:lstStyle/>
          <a:p>
            <a:pPr lvl="0">
              <a:spcBef>
                <a:spcPts val="0"/>
              </a:spcBef>
              <a:buNone/>
            </a:pPr>
            <a:r>
              <a:rPr lang="en" sz="1800">
                <a:latin typeface="Comic Sans MS"/>
                <a:ea typeface="Comic Sans MS"/>
                <a:cs typeface="Comic Sans MS"/>
                <a:sym typeface="Comic Sans MS"/>
              </a:rPr>
              <a:t>Many </a:t>
            </a:r>
            <a:r>
              <a:rPr b="1" lang="en" sz="1800">
                <a:latin typeface="Comic Sans MS"/>
                <a:ea typeface="Comic Sans MS"/>
                <a:cs typeface="Comic Sans MS"/>
                <a:sym typeface="Comic Sans MS"/>
              </a:rPr>
              <a:t>large </a:t>
            </a:r>
            <a:r>
              <a:rPr lang="en" sz="1800">
                <a:latin typeface="Comic Sans MS"/>
                <a:ea typeface="Comic Sans MS"/>
                <a:cs typeface="Comic Sans MS"/>
                <a:sym typeface="Comic Sans MS"/>
              </a:rPr>
              <a:t>group and </a:t>
            </a:r>
            <a:r>
              <a:rPr b="1" lang="en" sz="1800">
                <a:latin typeface="Comic Sans MS"/>
                <a:ea typeface="Comic Sans MS"/>
                <a:cs typeface="Comic Sans MS"/>
                <a:sym typeface="Comic Sans MS"/>
              </a:rPr>
              <a:t>small </a:t>
            </a:r>
            <a:r>
              <a:rPr lang="en" sz="1800">
                <a:latin typeface="Comic Sans MS"/>
                <a:ea typeface="Comic Sans MS"/>
                <a:cs typeface="Comic Sans MS"/>
                <a:sym typeface="Comic Sans MS"/>
              </a:rPr>
              <a:t>group discussions!</a:t>
            </a:r>
          </a:p>
        </p:txBody>
      </p:sp>
      <p:pic>
        <p:nvPicPr>
          <p:cNvPr descr="IMG_0310.JPG" id="153" name="Shape 153"/>
          <p:cNvPicPr preferRelativeResize="0"/>
          <p:nvPr/>
        </p:nvPicPr>
        <p:blipFill>
          <a:blip r:embed="rId6">
            <a:alphaModFix/>
          </a:blip>
          <a:stretch>
            <a:fillRect/>
          </a:stretch>
        </p:blipFill>
        <p:spPr>
          <a:xfrm>
            <a:off x="3982112" y="2270975"/>
            <a:ext cx="2605187" cy="2752200"/>
          </a:xfrm>
          <a:prstGeom prst="rect">
            <a:avLst/>
          </a:prstGeom>
          <a:noFill/>
          <a:ln>
            <a:noFill/>
          </a:ln>
        </p:spPr>
      </p:pic>
      <p:sp>
        <p:nvSpPr>
          <p:cNvPr id="154" name="Shape 154"/>
          <p:cNvSpPr/>
          <p:nvPr/>
        </p:nvSpPr>
        <p:spPr>
          <a:xfrm rot="-1126191">
            <a:off x="369091" y="1311789"/>
            <a:ext cx="1671703" cy="574062"/>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sz="1200">
                <a:latin typeface="Comic Sans MS"/>
                <a:ea typeface="Comic Sans MS"/>
                <a:cs typeface="Comic Sans MS"/>
                <a:sym typeface="Comic Sans MS"/>
              </a:rPr>
              <a:t>ENGAGE</a:t>
            </a:r>
          </a:p>
          <a:p>
            <a:pPr lvl="0" rtl="0" algn="ctr">
              <a:spcBef>
                <a:spcPts val="0"/>
              </a:spcBef>
              <a:buNone/>
            </a:pPr>
            <a:r>
              <a:rPr lang="en" sz="1200">
                <a:latin typeface="Comic Sans MS"/>
                <a:ea typeface="Comic Sans MS"/>
                <a:cs typeface="Comic Sans MS"/>
                <a:sym typeface="Comic Sans MS"/>
              </a:rPr>
              <a:t>Getting learners excited</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6"/>
        </a:solidFill>
      </p:bgPr>
    </p:bg>
    <p:spTree>
      <p:nvGrpSpPr>
        <p:cNvPr id="158" name="Shape 158"/>
        <p:cNvGrpSpPr/>
        <p:nvPr/>
      </p:nvGrpSpPr>
      <p:grpSpPr>
        <a:xfrm>
          <a:off x="0" y="0"/>
          <a:ext cx="0" cy="0"/>
          <a:chOff x="0" y="0"/>
          <a:chExt cx="0" cy="0"/>
        </a:xfrm>
      </p:grpSpPr>
      <p:sp>
        <p:nvSpPr>
          <p:cNvPr id="159" name="Shape 159"/>
          <p:cNvSpPr txBox="1"/>
          <p:nvPr>
            <p:ph type="title"/>
          </p:nvPr>
        </p:nvSpPr>
        <p:spPr>
          <a:xfrm>
            <a:off x="391925" y="134200"/>
            <a:ext cx="8520600" cy="1620300"/>
          </a:xfrm>
          <a:prstGeom prst="rect">
            <a:avLst/>
          </a:prstGeom>
          <a:solidFill>
            <a:schemeClr val="lt2"/>
          </a:solidFill>
        </p:spPr>
        <p:txBody>
          <a:bodyPr anchorCtr="0" anchor="t" bIns="91425" lIns="91425" rIns="91425" tIns="91425">
            <a:noAutofit/>
          </a:bodyPr>
          <a:lstStyle/>
          <a:p>
            <a:pPr lvl="0">
              <a:spcBef>
                <a:spcPts val="0"/>
              </a:spcBef>
              <a:buNone/>
            </a:pPr>
            <a:r>
              <a:rPr lang="en" sz="2400">
                <a:solidFill>
                  <a:srgbClr val="000000"/>
                </a:solidFill>
                <a:latin typeface="Comic Sans MS"/>
                <a:ea typeface="Comic Sans MS"/>
                <a:cs typeface="Comic Sans MS"/>
                <a:sym typeface="Comic Sans MS"/>
              </a:rPr>
              <a:t>Integrating across the curriculum: reading comprehension, writing comprehension, math, science and engineering...</a:t>
            </a:r>
            <a:r>
              <a:rPr lang="en" sz="3600">
                <a:solidFill>
                  <a:srgbClr val="000000"/>
                </a:solidFill>
                <a:latin typeface="Comic Sans MS"/>
                <a:ea typeface="Comic Sans MS"/>
                <a:cs typeface="Comic Sans MS"/>
                <a:sym typeface="Comic Sans MS"/>
              </a:rPr>
              <a:t> </a:t>
            </a:r>
          </a:p>
          <a:p>
            <a:pPr lvl="0">
              <a:spcBef>
                <a:spcPts val="0"/>
              </a:spcBef>
              <a:buNone/>
            </a:pPr>
            <a:r>
              <a:rPr lang="en" sz="2400">
                <a:solidFill>
                  <a:srgbClr val="000000"/>
                </a:solidFill>
                <a:latin typeface="Comic Sans MS"/>
                <a:ea typeface="Comic Sans MS"/>
                <a:cs typeface="Comic Sans MS"/>
                <a:sym typeface="Comic Sans MS"/>
              </a:rPr>
              <a:t>Picture Word Inductive Model (PWIM) Emily Calhoune</a:t>
            </a:r>
          </a:p>
          <a:p>
            <a:pPr lvl="0">
              <a:spcBef>
                <a:spcPts val="0"/>
              </a:spcBef>
              <a:buNone/>
            </a:pPr>
            <a:r>
              <a:t/>
            </a:r>
            <a:endParaRPr/>
          </a:p>
        </p:txBody>
      </p:sp>
      <p:pic>
        <p:nvPicPr>
          <p:cNvPr descr="IMG_0881[1].JPG" id="160" name="Shape 160"/>
          <p:cNvPicPr preferRelativeResize="0"/>
          <p:nvPr/>
        </p:nvPicPr>
        <p:blipFill rotWithShape="1">
          <a:blip r:embed="rId3">
            <a:alphaModFix/>
          </a:blip>
          <a:srcRect b="14232" l="0" r="0" t="17735"/>
          <a:stretch/>
        </p:blipFill>
        <p:spPr>
          <a:xfrm>
            <a:off x="150400" y="1816450"/>
            <a:ext cx="4519350" cy="2305924"/>
          </a:xfrm>
          <a:prstGeom prst="rect">
            <a:avLst/>
          </a:prstGeom>
          <a:noFill/>
          <a:ln>
            <a:noFill/>
          </a:ln>
        </p:spPr>
      </p:pic>
      <p:sp>
        <p:nvSpPr>
          <p:cNvPr id="161" name="Shape 161"/>
          <p:cNvSpPr txBox="1"/>
          <p:nvPr/>
        </p:nvSpPr>
        <p:spPr>
          <a:xfrm>
            <a:off x="258250" y="4234225"/>
            <a:ext cx="4411500" cy="759000"/>
          </a:xfrm>
          <a:prstGeom prst="rect">
            <a:avLst/>
          </a:prstGeom>
          <a:solidFill>
            <a:srgbClr val="FF9900"/>
          </a:solidFill>
          <a:ln>
            <a:noFill/>
          </a:ln>
        </p:spPr>
        <p:txBody>
          <a:bodyPr anchorCtr="0" anchor="t" bIns="91425" lIns="91425" rIns="91425" tIns="91425">
            <a:noAutofit/>
          </a:bodyPr>
          <a:lstStyle/>
          <a:p>
            <a:pPr lvl="0" rtl="0">
              <a:spcBef>
                <a:spcPts val="0"/>
              </a:spcBef>
              <a:buNone/>
            </a:pPr>
            <a:r>
              <a:rPr lang="en">
                <a:latin typeface="Comic Sans MS"/>
                <a:ea typeface="Comic Sans MS"/>
                <a:cs typeface="Comic Sans MS"/>
                <a:sym typeface="Comic Sans MS"/>
              </a:rPr>
              <a:t>Making meaningful connections within the curriculum through Language Arts, Math and Science</a:t>
            </a:r>
          </a:p>
        </p:txBody>
      </p:sp>
      <p:pic>
        <p:nvPicPr>
          <p:cNvPr descr="IMG_0635[1].JPG" id="162" name="Shape 162"/>
          <p:cNvPicPr preferRelativeResize="0"/>
          <p:nvPr/>
        </p:nvPicPr>
        <p:blipFill rotWithShape="1">
          <a:blip r:embed="rId4">
            <a:alphaModFix/>
          </a:blip>
          <a:srcRect b="19002" l="11948" r="21742" t="0"/>
          <a:stretch/>
        </p:blipFill>
        <p:spPr>
          <a:xfrm>
            <a:off x="5146062" y="1824462"/>
            <a:ext cx="1638027" cy="1494562"/>
          </a:xfrm>
          <a:prstGeom prst="rect">
            <a:avLst/>
          </a:prstGeom>
          <a:noFill/>
          <a:ln>
            <a:noFill/>
          </a:ln>
        </p:spPr>
      </p:pic>
      <p:sp>
        <p:nvSpPr>
          <p:cNvPr id="163" name="Shape 163"/>
          <p:cNvSpPr txBox="1"/>
          <p:nvPr/>
        </p:nvSpPr>
        <p:spPr>
          <a:xfrm>
            <a:off x="5303925" y="3599450"/>
            <a:ext cx="1533900" cy="1393800"/>
          </a:xfrm>
          <a:prstGeom prst="rect">
            <a:avLst/>
          </a:prstGeom>
          <a:solidFill>
            <a:srgbClr val="FFFF00"/>
          </a:solidFill>
          <a:ln>
            <a:noFill/>
          </a:ln>
        </p:spPr>
        <p:txBody>
          <a:bodyPr anchorCtr="0" anchor="t" bIns="91425" lIns="91425" rIns="91425" tIns="91425">
            <a:noAutofit/>
          </a:bodyPr>
          <a:lstStyle/>
          <a:p>
            <a:pPr lvl="0" rtl="0">
              <a:spcBef>
                <a:spcPts val="0"/>
              </a:spcBef>
              <a:buNone/>
            </a:pPr>
            <a:r>
              <a:rPr lang="en">
                <a:latin typeface="Comic Sans MS"/>
                <a:ea typeface="Comic Sans MS"/>
                <a:cs typeface="Comic Sans MS"/>
                <a:sym typeface="Comic Sans MS"/>
              </a:rPr>
              <a:t>Making categories using structural, phonetic and contextual analysis </a:t>
            </a:r>
          </a:p>
        </p:txBody>
      </p:sp>
      <p:pic>
        <p:nvPicPr>
          <p:cNvPr descr="IMG_0892[1].JPG" id="164" name="Shape 164"/>
          <p:cNvPicPr preferRelativeResize="0"/>
          <p:nvPr/>
        </p:nvPicPr>
        <p:blipFill>
          <a:blip r:embed="rId5">
            <a:alphaModFix/>
          </a:blip>
          <a:stretch>
            <a:fillRect/>
          </a:stretch>
        </p:blipFill>
        <p:spPr>
          <a:xfrm>
            <a:off x="7260400" y="1816450"/>
            <a:ext cx="1638024" cy="2214126"/>
          </a:xfrm>
          <a:prstGeom prst="rect">
            <a:avLst/>
          </a:prstGeom>
          <a:noFill/>
          <a:ln>
            <a:noFill/>
          </a:ln>
        </p:spPr>
      </p:pic>
      <p:sp>
        <p:nvSpPr>
          <p:cNvPr id="165" name="Shape 165"/>
          <p:cNvSpPr txBox="1"/>
          <p:nvPr/>
        </p:nvSpPr>
        <p:spPr>
          <a:xfrm>
            <a:off x="7312475" y="4142425"/>
            <a:ext cx="1533900" cy="810600"/>
          </a:xfrm>
          <a:prstGeom prst="rect">
            <a:avLst/>
          </a:prstGeom>
          <a:solidFill>
            <a:srgbClr val="00FF00"/>
          </a:solidFill>
          <a:ln>
            <a:noFill/>
          </a:ln>
        </p:spPr>
        <p:txBody>
          <a:bodyPr anchorCtr="0" anchor="t" bIns="91425" lIns="91425" rIns="91425" tIns="91425">
            <a:noAutofit/>
          </a:bodyPr>
          <a:lstStyle/>
          <a:p>
            <a:pPr lvl="0" rtl="0">
              <a:spcBef>
                <a:spcPts val="0"/>
              </a:spcBef>
              <a:buNone/>
            </a:pPr>
            <a:r>
              <a:rPr lang="en">
                <a:latin typeface="Comic Sans MS"/>
                <a:ea typeface="Comic Sans MS"/>
                <a:cs typeface="Comic Sans MS"/>
                <a:sym typeface="Comic Sans MS"/>
              </a:rPr>
              <a:t>The reading and writing connection</a:t>
            </a:r>
          </a:p>
        </p:txBody>
      </p:sp>
      <p:sp>
        <p:nvSpPr>
          <p:cNvPr id="166" name="Shape 166"/>
          <p:cNvSpPr txBox="1"/>
          <p:nvPr/>
        </p:nvSpPr>
        <p:spPr>
          <a:xfrm>
            <a:off x="190500" y="3699700"/>
            <a:ext cx="1152900" cy="2508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167" name="Shape 167"/>
          <p:cNvSpPr txBox="1"/>
          <p:nvPr/>
        </p:nvSpPr>
        <p:spPr>
          <a:xfrm>
            <a:off x="190500" y="3779650"/>
            <a:ext cx="631500" cy="362700"/>
          </a:xfrm>
          <a:prstGeom prst="rect">
            <a:avLst/>
          </a:prstGeom>
          <a:solidFill>
            <a:srgbClr val="FFE599"/>
          </a:solidFill>
          <a:ln>
            <a:noFill/>
          </a:ln>
        </p:spPr>
        <p:txBody>
          <a:bodyPr anchorCtr="0" anchor="t" bIns="91425" lIns="91425" rIns="91425" tIns="91425">
            <a:noAutofit/>
          </a:bodyPr>
          <a:lstStyle/>
          <a:p>
            <a:pPr lvl="0" rtl="0">
              <a:spcBef>
                <a:spcPts val="0"/>
              </a:spcBef>
              <a:buNone/>
            </a:pPr>
            <a:r>
              <a:rPr lang="en"/>
              <a:t>Titles</a:t>
            </a:r>
          </a:p>
        </p:txBody>
      </p:sp>
      <p:sp>
        <p:nvSpPr>
          <p:cNvPr id="168" name="Shape 168"/>
          <p:cNvSpPr txBox="1"/>
          <p:nvPr/>
        </p:nvSpPr>
        <p:spPr>
          <a:xfrm>
            <a:off x="1766625" y="3950500"/>
            <a:ext cx="1101000" cy="291300"/>
          </a:xfrm>
          <a:prstGeom prst="rect">
            <a:avLst/>
          </a:prstGeom>
          <a:solidFill>
            <a:srgbClr val="FFE599"/>
          </a:solidFill>
          <a:ln>
            <a:noFill/>
          </a:ln>
        </p:spPr>
        <p:txBody>
          <a:bodyPr anchorCtr="0" anchor="t" bIns="91425" lIns="91425" rIns="91425" tIns="91425">
            <a:noAutofit/>
          </a:bodyPr>
          <a:lstStyle/>
          <a:p>
            <a:pPr lvl="0" rtl="0">
              <a:spcBef>
                <a:spcPts val="0"/>
              </a:spcBef>
              <a:buNone/>
            </a:pPr>
            <a:r>
              <a:rPr lang="en"/>
              <a:t>Vocabulary</a:t>
            </a:r>
          </a:p>
        </p:txBody>
      </p:sp>
      <p:sp>
        <p:nvSpPr>
          <p:cNvPr id="169" name="Shape 169"/>
          <p:cNvSpPr txBox="1"/>
          <p:nvPr/>
        </p:nvSpPr>
        <p:spPr>
          <a:xfrm>
            <a:off x="3418975" y="3359525"/>
            <a:ext cx="932400" cy="362700"/>
          </a:xfrm>
          <a:prstGeom prst="rect">
            <a:avLst/>
          </a:prstGeom>
          <a:solidFill>
            <a:srgbClr val="FFE599"/>
          </a:solidFill>
          <a:ln>
            <a:noFill/>
          </a:ln>
        </p:spPr>
        <p:txBody>
          <a:bodyPr anchorCtr="0" anchor="t" bIns="91425" lIns="91425" rIns="91425" tIns="91425">
            <a:noAutofit/>
          </a:bodyPr>
          <a:lstStyle/>
          <a:p>
            <a:pPr lvl="0" rtl="0">
              <a:spcBef>
                <a:spcPts val="0"/>
              </a:spcBef>
              <a:buNone/>
            </a:pPr>
            <a:r>
              <a:rPr lang="en"/>
              <a:t>Sentencs </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173" name="Shape 173"/>
        <p:cNvGrpSpPr/>
        <p:nvPr/>
      </p:nvGrpSpPr>
      <p:grpSpPr>
        <a:xfrm>
          <a:off x="0" y="0"/>
          <a:ext cx="0" cy="0"/>
          <a:chOff x="0" y="0"/>
          <a:chExt cx="0" cy="0"/>
        </a:xfrm>
      </p:grpSpPr>
      <p:sp>
        <p:nvSpPr>
          <p:cNvPr id="174" name="Shape 174"/>
          <p:cNvSpPr txBox="1"/>
          <p:nvPr>
            <p:ph type="title"/>
          </p:nvPr>
        </p:nvSpPr>
        <p:spPr>
          <a:xfrm>
            <a:off x="221450" y="274575"/>
            <a:ext cx="3287700" cy="613200"/>
          </a:xfrm>
          <a:prstGeom prst="rect">
            <a:avLst/>
          </a:prstGeom>
          <a:solidFill>
            <a:srgbClr val="FFFF00"/>
          </a:solidFill>
        </p:spPr>
        <p:txBody>
          <a:bodyPr anchorCtr="0" anchor="t" bIns="91425" lIns="91425" rIns="91425" tIns="91425">
            <a:noAutofit/>
          </a:bodyPr>
          <a:lstStyle/>
          <a:p>
            <a:pPr lvl="0">
              <a:spcBef>
                <a:spcPts val="0"/>
              </a:spcBef>
              <a:buNone/>
            </a:pPr>
            <a:r>
              <a:rPr lang="en">
                <a:solidFill>
                  <a:srgbClr val="000000"/>
                </a:solidFill>
                <a:latin typeface="Comic Sans MS"/>
                <a:ea typeface="Comic Sans MS"/>
                <a:cs typeface="Comic Sans MS"/>
                <a:sym typeface="Comic Sans MS"/>
              </a:rPr>
              <a:t>Implementation</a:t>
            </a:r>
          </a:p>
          <a:p>
            <a:pPr lvl="0">
              <a:spcBef>
                <a:spcPts val="0"/>
              </a:spcBef>
              <a:buNone/>
            </a:pPr>
            <a:r>
              <a:t/>
            </a:r>
            <a:endParaRPr/>
          </a:p>
        </p:txBody>
      </p:sp>
      <p:pic>
        <p:nvPicPr>
          <p:cNvPr descr="IMG_0367[1].JPG" id="175" name="Shape 175"/>
          <p:cNvPicPr preferRelativeResize="0"/>
          <p:nvPr/>
        </p:nvPicPr>
        <p:blipFill>
          <a:blip r:embed="rId3">
            <a:alphaModFix/>
          </a:blip>
          <a:stretch>
            <a:fillRect/>
          </a:stretch>
        </p:blipFill>
        <p:spPr>
          <a:xfrm>
            <a:off x="3050850" y="3099200"/>
            <a:ext cx="1887449" cy="1895500"/>
          </a:xfrm>
          <a:prstGeom prst="rect">
            <a:avLst/>
          </a:prstGeom>
          <a:noFill/>
          <a:ln>
            <a:noFill/>
          </a:ln>
        </p:spPr>
      </p:pic>
      <p:pic>
        <p:nvPicPr>
          <p:cNvPr descr="IMG_0441[1].JPG" id="176" name="Shape 176"/>
          <p:cNvPicPr preferRelativeResize="0"/>
          <p:nvPr/>
        </p:nvPicPr>
        <p:blipFill>
          <a:blip r:embed="rId4">
            <a:alphaModFix/>
          </a:blip>
          <a:stretch>
            <a:fillRect/>
          </a:stretch>
        </p:blipFill>
        <p:spPr>
          <a:xfrm rot="446739">
            <a:off x="3688236" y="147480"/>
            <a:ext cx="2466478" cy="2924565"/>
          </a:xfrm>
          <a:prstGeom prst="rect">
            <a:avLst/>
          </a:prstGeom>
          <a:noFill/>
          <a:ln>
            <a:noFill/>
          </a:ln>
        </p:spPr>
      </p:pic>
      <p:pic>
        <p:nvPicPr>
          <p:cNvPr descr="IMG_0440[1].JPG" id="177" name="Shape 177"/>
          <p:cNvPicPr preferRelativeResize="0"/>
          <p:nvPr/>
        </p:nvPicPr>
        <p:blipFill>
          <a:blip r:embed="rId5">
            <a:alphaModFix/>
          </a:blip>
          <a:stretch>
            <a:fillRect/>
          </a:stretch>
        </p:blipFill>
        <p:spPr>
          <a:xfrm rot="-764875">
            <a:off x="368825" y="1100399"/>
            <a:ext cx="2277424" cy="3135049"/>
          </a:xfrm>
          <a:prstGeom prst="rect">
            <a:avLst/>
          </a:prstGeom>
          <a:noFill/>
          <a:ln>
            <a:noFill/>
          </a:ln>
        </p:spPr>
      </p:pic>
      <p:pic>
        <p:nvPicPr>
          <p:cNvPr descr="IMG_0366[1].JPG" id="178" name="Shape 178"/>
          <p:cNvPicPr preferRelativeResize="0"/>
          <p:nvPr/>
        </p:nvPicPr>
        <p:blipFill rotWithShape="1">
          <a:blip r:embed="rId6">
            <a:alphaModFix/>
          </a:blip>
          <a:srcRect b="22618" l="-7805" r="-15499" t="0"/>
          <a:stretch/>
        </p:blipFill>
        <p:spPr>
          <a:xfrm>
            <a:off x="6333799" y="501312"/>
            <a:ext cx="2747224" cy="3499176"/>
          </a:xfrm>
          <a:prstGeom prst="rect">
            <a:avLst/>
          </a:prstGeom>
          <a:noFill/>
          <a:ln>
            <a:noFill/>
          </a:ln>
        </p:spPr>
      </p:pic>
      <p:sp>
        <p:nvSpPr>
          <p:cNvPr id="179" name="Shape 179"/>
          <p:cNvSpPr txBox="1"/>
          <p:nvPr/>
        </p:nvSpPr>
        <p:spPr>
          <a:xfrm>
            <a:off x="5384125" y="4080725"/>
            <a:ext cx="3287700" cy="793800"/>
          </a:xfrm>
          <a:prstGeom prst="rect">
            <a:avLst/>
          </a:prstGeom>
          <a:solidFill>
            <a:srgbClr val="FFFF00"/>
          </a:solidFill>
          <a:ln>
            <a:noFill/>
          </a:ln>
        </p:spPr>
        <p:txBody>
          <a:bodyPr anchorCtr="0" anchor="t" bIns="91425" lIns="91425" rIns="91425" tIns="91425">
            <a:noAutofit/>
          </a:bodyPr>
          <a:lstStyle/>
          <a:p>
            <a:pPr lvl="0">
              <a:spcBef>
                <a:spcPts val="0"/>
              </a:spcBef>
              <a:buNone/>
            </a:pPr>
            <a:r>
              <a:rPr b="1" lang="en">
                <a:latin typeface="Comic Sans MS"/>
                <a:ea typeface="Comic Sans MS"/>
                <a:cs typeface="Comic Sans MS"/>
                <a:sym typeface="Comic Sans MS"/>
              </a:rPr>
              <a:t>Results of our MANY class discussions: work...reflect...work...</a:t>
            </a:r>
          </a:p>
        </p:txBody>
      </p:sp>
      <p:sp>
        <p:nvSpPr>
          <p:cNvPr id="180" name="Shape 180"/>
          <p:cNvSpPr/>
          <p:nvPr/>
        </p:nvSpPr>
        <p:spPr>
          <a:xfrm>
            <a:off x="1942100" y="1203175"/>
            <a:ext cx="2238900" cy="1100100"/>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sz="1200">
                <a:latin typeface="Comic Sans MS"/>
                <a:ea typeface="Comic Sans MS"/>
                <a:cs typeface="Comic Sans MS"/>
                <a:sym typeface="Comic Sans MS"/>
              </a:rPr>
              <a:t>EXPLAIN &amp;/ ENGINEER</a:t>
            </a:r>
          </a:p>
          <a:p>
            <a:pPr lvl="0" rtl="0" algn="ctr">
              <a:spcBef>
                <a:spcPts val="0"/>
              </a:spcBef>
              <a:buNone/>
            </a:pPr>
            <a:r>
              <a:rPr lang="en" sz="1200">
                <a:latin typeface="Comic Sans MS"/>
                <a:ea typeface="Comic Sans MS"/>
                <a:cs typeface="Comic Sans MS"/>
                <a:sym typeface="Comic Sans MS"/>
              </a:rPr>
              <a:t>Teacher facilitates. Learner develops explanation or engineers the concept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184" name="Shape 184"/>
        <p:cNvGrpSpPr/>
        <p:nvPr/>
      </p:nvGrpSpPr>
      <p:grpSpPr>
        <a:xfrm>
          <a:off x="0" y="0"/>
          <a:ext cx="0" cy="0"/>
          <a:chOff x="0" y="0"/>
          <a:chExt cx="0" cy="0"/>
        </a:xfrm>
      </p:grpSpPr>
      <p:sp>
        <p:nvSpPr>
          <p:cNvPr id="185" name="Shape 185"/>
          <p:cNvSpPr txBox="1"/>
          <p:nvPr>
            <p:ph type="title"/>
          </p:nvPr>
        </p:nvSpPr>
        <p:spPr>
          <a:xfrm>
            <a:off x="220575" y="194350"/>
            <a:ext cx="3217500" cy="613200"/>
          </a:xfrm>
          <a:prstGeom prst="rect">
            <a:avLst/>
          </a:prstGeom>
          <a:solidFill>
            <a:srgbClr val="FFFF00"/>
          </a:solidFill>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Implementation</a:t>
            </a:r>
          </a:p>
        </p:txBody>
      </p:sp>
      <p:pic>
        <p:nvPicPr>
          <p:cNvPr descr="IMG_0722.JPG" id="186" name="Shape 186"/>
          <p:cNvPicPr preferRelativeResize="0"/>
          <p:nvPr/>
        </p:nvPicPr>
        <p:blipFill>
          <a:blip r:embed="rId3">
            <a:alphaModFix/>
          </a:blip>
          <a:stretch>
            <a:fillRect/>
          </a:stretch>
        </p:blipFill>
        <p:spPr>
          <a:xfrm>
            <a:off x="6370475" y="-51875"/>
            <a:ext cx="2259277" cy="1413703"/>
          </a:xfrm>
          <a:prstGeom prst="rect">
            <a:avLst/>
          </a:prstGeom>
          <a:noFill/>
          <a:ln>
            <a:noFill/>
          </a:ln>
        </p:spPr>
      </p:pic>
      <p:pic>
        <p:nvPicPr>
          <p:cNvPr descr="IMG_0185.JPG" id="187" name="Shape 187"/>
          <p:cNvPicPr preferRelativeResize="0"/>
          <p:nvPr/>
        </p:nvPicPr>
        <p:blipFill>
          <a:blip r:embed="rId4">
            <a:alphaModFix/>
          </a:blip>
          <a:stretch>
            <a:fillRect/>
          </a:stretch>
        </p:blipFill>
        <p:spPr>
          <a:xfrm>
            <a:off x="6517100" y="978000"/>
            <a:ext cx="2406323" cy="1804750"/>
          </a:xfrm>
          <a:prstGeom prst="rect">
            <a:avLst/>
          </a:prstGeom>
          <a:noFill/>
          <a:ln>
            <a:noFill/>
          </a:ln>
        </p:spPr>
      </p:pic>
      <p:pic>
        <p:nvPicPr>
          <p:cNvPr descr="IMG_0194.JPG" id="188" name="Shape 188"/>
          <p:cNvPicPr preferRelativeResize="0"/>
          <p:nvPr/>
        </p:nvPicPr>
        <p:blipFill>
          <a:blip r:embed="rId5">
            <a:alphaModFix/>
          </a:blip>
          <a:stretch>
            <a:fillRect/>
          </a:stretch>
        </p:blipFill>
        <p:spPr>
          <a:xfrm>
            <a:off x="0" y="3163737"/>
            <a:ext cx="2609133" cy="1956850"/>
          </a:xfrm>
          <a:prstGeom prst="rect">
            <a:avLst/>
          </a:prstGeom>
          <a:noFill/>
          <a:ln>
            <a:noFill/>
          </a:ln>
        </p:spPr>
      </p:pic>
      <p:pic>
        <p:nvPicPr>
          <p:cNvPr descr="IMG_0203.JPG" id="189" name="Shape 189"/>
          <p:cNvPicPr preferRelativeResize="0"/>
          <p:nvPr/>
        </p:nvPicPr>
        <p:blipFill>
          <a:blip r:embed="rId6">
            <a:alphaModFix/>
          </a:blip>
          <a:stretch>
            <a:fillRect/>
          </a:stretch>
        </p:blipFill>
        <p:spPr>
          <a:xfrm>
            <a:off x="4431625" y="2936800"/>
            <a:ext cx="4201024" cy="1956850"/>
          </a:xfrm>
          <a:prstGeom prst="rect">
            <a:avLst/>
          </a:prstGeom>
          <a:noFill/>
          <a:ln>
            <a:noFill/>
          </a:ln>
        </p:spPr>
      </p:pic>
      <p:pic>
        <p:nvPicPr>
          <p:cNvPr descr="IMG_0720.JPG" id="190" name="Shape 190"/>
          <p:cNvPicPr preferRelativeResize="0"/>
          <p:nvPr/>
        </p:nvPicPr>
        <p:blipFill>
          <a:blip r:embed="rId7">
            <a:alphaModFix/>
          </a:blip>
          <a:stretch>
            <a:fillRect/>
          </a:stretch>
        </p:blipFill>
        <p:spPr>
          <a:xfrm>
            <a:off x="3850100" y="0"/>
            <a:ext cx="2520375" cy="2324400"/>
          </a:xfrm>
          <a:prstGeom prst="rect">
            <a:avLst/>
          </a:prstGeom>
          <a:noFill/>
          <a:ln>
            <a:noFill/>
          </a:ln>
        </p:spPr>
      </p:pic>
      <p:pic>
        <p:nvPicPr>
          <p:cNvPr descr="IMG_0440[1].JPG" id="191" name="Shape 191"/>
          <p:cNvPicPr preferRelativeResize="0"/>
          <p:nvPr/>
        </p:nvPicPr>
        <p:blipFill>
          <a:blip r:embed="rId8">
            <a:alphaModFix/>
          </a:blip>
          <a:stretch>
            <a:fillRect/>
          </a:stretch>
        </p:blipFill>
        <p:spPr>
          <a:xfrm>
            <a:off x="220575" y="1038175"/>
            <a:ext cx="2406324" cy="2125575"/>
          </a:xfrm>
          <a:prstGeom prst="rect">
            <a:avLst/>
          </a:prstGeom>
          <a:noFill/>
          <a:ln>
            <a:noFill/>
          </a:ln>
        </p:spPr>
      </p:pic>
      <p:pic>
        <p:nvPicPr>
          <p:cNvPr descr="IMG_0189.JPG" id="192" name="Shape 192"/>
          <p:cNvPicPr preferRelativeResize="0"/>
          <p:nvPr/>
        </p:nvPicPr>
        <p:blipFill>
          <a:blip r:embed="rId9">
            <a:alphaModFix/>
          </a:blip>
          <a:stretch>
            <a:fillRect/>
          </a:stretch>
        </p:blipFill>
        <p:spPr>
          <a:xfrm>
            <a:off x="2426375" y="2782750"/>
            <a:ext cx="1884950" cy="1413700"/>
          </a:xfrm>
          <a:prstGeom prst="rect">
            <a:avLst/>
          </a:prstGeom>
          <a:noFill/>
          <a:ln>
            <a:noFill/>
          </a:ln>
        </p:spPr>
      </p:pic>
      <p:sp>
        <p:nvSpPr>
          <p:cNvPr id="193" name="Shape 193"/>
          <p:cNvSpPr/>
          <p:nvPr/>
        </p:nvSpPr>
        <p:spPr>
          <a:xfrm>
            <a:off x="1975225" y="1657350"/>
            <a:ext cx="2456400" cy="972600"/>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a:latin typeface="Comic Sans MS"/>
                <a:ea typeface="Comic Sans MS"/>
                <a:cs typeface="Comic Sans MS"/>
                <a:sym typeface="Comic Sans MS"/>
              </a:rPr>
              <a:t>ELABORATE</a:t>
            </a:r>
          </a:p>
          <a:p>
            <a:pPr lvl="0" rtl="0" algn="ctr">
              <a:spcBef>
                <a:spcPts val="0"/>
              </a:spcBef>
              <a:buNone/>
            </a:pPr>
            <a:r>
              <a:rPr lang="en">
                <a:latin typeface="Comic Sans MS"/>
                <a:ea typeface="Comic Sans MS"/>
                <a:cs typeface="Comic Sans MS"/>
                <a:sym typeface="Comic Sans MS"/>
              </a:rPr>
              <a:t>Learner applies what is learned...may modify or improve ideas </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00"/>
        </a:solidFill>
      </p:bgPr>
    </p:bg>
    <p:spTree>
      <p:nvGrpSpPr>
        <p:cNvPr id="197" name="Shape 197"/>
        <p:cNvGrpSpPr/>
        <p:nvPr/>
      </p:nvGrpSpPr>
      <p:grpSpPr>
        <a:xfrm>
          <a:off x="0" y="0"/>
          <a:ext cx="0" cy="0"/>
          <a:chOff x="0" y="0"/>
          <a:chExt cx="0" cy="0"/>
        </a:xfrm>
      </p:grpSpPr>
      <p:sp>
        <p:nvSpPr>
          <p:cNvPr id="198" name="Shape 198"/>
          <p:cNvSpPr txBox="1"/>
          <p:nvPr>
            <p:ph type="title"/>
          </p:nvPr>
        </p:nvSpPr>
        <p:spPr>
          <a:xfrm>
            <a:off x="2948250" y="84075"/>
            <a:ext cx="3247500" cy="2322300"/>
          </a:xfrm>
          <a:prstGeom prst="rect">
            <a:avLst/>
          </a:prstGeom>
          <a:solidFill>
            <a:schemeClr val="lt2"/>
          </a:solidFill>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Free Exploration</a:t>
            </a:r>
          </a:p>
          <a:p>
            <a:pPr lvl="0" rtl="0">
              <a:spcBef>
                <a:spcPts val="0"/>
              </a:spcBef>
              <a:buNone/>
            </a:pPr>
            <a:r>
              <a:rPr lang="en" sz="1400">
                <a:latin typeface="Comic Sans MS"/>
                <a:ea typeface="Comic Sans MS"/>
                <a:cs typeface="Comic Sans MS"/>
                <a:sym typeface="Comic Sans MS"/>
              </a:rPr>
              <a:t>The students explored the different materials for this unit.  We used this opportunity to observe and interact with the students.  In doing this, we were able to see what background knowledge the students had.  This helped to guide our instruction.</a:t>
            </a:r>
          </a:p>
        </p:txBody>
      </p:sp>
      <p:pic>
        <p:nvPicPr>
          <p:cNvPr descr="IMG_0168.JPG" id="199" name="Shape 199"/>
          <p:cNvPicPr preferRelativeResize="0"/>
          <p:nvPr/>
        </p:nvPicPr>
        <p:blipFill>
          <a:blip r:embed="rId3">
            <a:alphaModFix/>
          </a:blip>
          <a:stretch>
            <a:fillRect/>
          </a:stretch>
        </p:blipFill>
        <p:spPr>
          <a:xfrm rot="700042">
            <a:off x="6451949" y="513550"/>
            <a:ext cx="2456449" cy="1864900"/>
          </a:xfrm>
          <a:prstGeom prst="rect">
            <a:avLst/>
          </a:prstGeom>
          <a:noFill/>
          <a:ln>
            <a:noFill/>
          </a:ln>
        </p:spPr>
      </p:pic>
      <p:pic>
        <p:nvPicPr>
          <p:cNvPr descr="IMG_0169.JPG" id="200" name="Shape 200"/>
          <p:cNvPicPr preferRelativeResize="0"/>
          <p:nvPr/>
        </p:nvPicPr>
        <p:blipFill>
          <a:blip r:embed="rId4">
            <a:alphaModFix/>
          </a:blip>
          <a:stretch>
            <a:fillRect/>
          </a:stretch>
        </p:blipFill>
        <p:spPr>
          <a:xfrm>
            <a:off x="6113825" y="2705000"/>
            <a:ext cx="2957774" cy="2218325"/>
          </a:xfrm>
          <a:prstGeom prst="rect">
            <a:avLst/>
          </a:prstGeom>
          <a:noFill/>
          <a:ln>
            <a:noFill/>
          </a:ln>
        </p:spPr>
      </p:pic>
      <p:pic>
        <p:nvPicPr>
          <p:cNvPr descr="IMG_0171.JPG" id="201" name="Shape 201"/>
          <p:cNvPicPr preferRelativeResize="0"/>
          <p:nvPr/>
        </p:nvPicPr>
        <p:blipFill>
          <a:blip r:embed="rId5">
            <a:alphaModFix/>
          </a:blip>
          <a:stretch>
            <a:fillRect/>
          </a:stretch>
        </p:blipFill>
        <p:spPr>
          <a:xfrm>
            <a:off x="99587" y="2887987"/>
            <a:ext cx="2767274" cy="2075450"/>
          </a:xfrm>
          <a:prstGeom prst="rect">
            <a:avLst/>
          </a:prstGeom>
          <a:noFill/>
          <a:ln>
            <a:noFill/>
          </a:ln>
        </p:spPr>
      </p:pic>
      <p:pic>
        <p:nvPicPr>
          <p:cNvPr descr="IMG_0172.JPG" id="202" name="Shape 202"/>
          <p:cNvPicPr preferRelativeResize="0"/>
          <p:nvPr/>
        </p:nvPicPr>
        <p:blipFill>
          <a:blip r:embed="rId6">
            <a:alphaModFix/>
          </a:blip>
          <a:stretch>
            <a:fillRect/>
          </a:stretch>
        </p:blipFill>
        <p:spPr>
          <a:xfrm rot="-1141204">
            <a:off x="451897" y="378890"/>
            <a:ext cx="2062657" cy="2134216"/>
          </a:xfrm>
          <a:prstGeom prst="rect">
            <a:avLst/>
          </a:prstGeom>
          <a:noFill/>
          <a:ln>
            <a:noFill/>
          </a:ln>
        </p:spPr>
      </p:pic>
      <p:pic>
        <p:nvPicPr>
          <p:cNvPr descr="IMG_0173.JPG" id="203" name="Shape 203"/>
          <p:cNvPicPr preferRelativeResize="0"/>
          <p:nvPr/>
        </p:nvPicPr>
        <p:blipFill rotWithShape="1">
          <a:blip r:embed="rId7">
            <a:alphaModFix/>
          </a:blip>
          <a:srcRect b="0" l="0" r="40936" t="0"/>
          <a:stretch/>
        </p:blipFill>
        <p:spPr>
          <a:xfrm>
            <a:off x="3512707" y="2557875"/>
            <a:ext cx="1894442" cy="2405575"/>
          </a:xfrm>
          <a:prstGeom prst="rect">
            <a:avLst/>
          </a:prstGeom>
          <a:noFill/>
          <a:ln>
            <a:noFill/>
          </a:ln>
        </p:spPr>
      </p:pic>
      <p:sp>
        <p:nvSpPr>
          <p:cNvPr id="204" name="Shape 204"/>
          <p:cNvSpPr/>
          <p:nvPr/>
        </p:nvSpPr>
        <p:spPr>
          <a:xfrm>
            <a:off x="2278000" y="101050"/>
            <a:ext cx="751950" cy="922427"/>
          </a:xfrm>
          <a:prstGeom prst="irregularSeal1">
            <a:avLst/>
          </a:prstGeom>
          <a:solidFill>
            <a:srgbClr val="FF99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latin typeface="Comic Sans MS"/>
                <a:ea typeface="Comic Sans MS"/>
                <a:cs typeface="Comic Sans MS"/>
                <a:sym typeface="Comic Sans MS"/>
              </a:rPr>
              <a:t>#1</a:t>
            </a:r>
          </a:p>
        </p:txBody>
      </p:sp>
      <p:sp>
        <p:nvSpPr>
          <p:cNvPr id="205" name="Shape 205"/>
          <p:cNvSpPr/>
          <p:nvPr/>
        </p:nvSpPr>
        <p:spPr>
          <a:xfrm rot="-962482">
            <a:off x="1320419" y="2520664"/>
            <a:ext cx="1894465" cy="490048"/>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sz="1200">
                <a:latin typeface="Comic Sans MS"/>
                <a:ea typeface="Comic Sans MS"/>
                <a:cs typeface="Comic Sans MS"/>
                <a:sym typeface="Comic Sans MS"/>
              </a:rPr>
              <a:t>EXPLORE</a:t>
            </a:r>
          </a:p>
          <a:p>
            <a:pPr lvl="0" rtl="0" algn="ctr">
              <a:spcBef>
                <a:spcPts val="0"/>
              </a:spcBef>
              <a:buNone/>
            </a:pPr>
            <a:r>
              <a:rPr lang="en" sz="1200">
                <a:latin typeface="Comic Sans MS"/>
                <a:ea typeface="Comic Sans MS"/>
                <a:cs typeface="Comic Sans MS"/>
                <a:sym typeface="Comic Sans MS"/>
              </a:rPr>
              <a:t>Exploring concept(s)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209" name="Shape 209"/>
        <p:cNvGrpSpPr/>
        <p:nvPr/>
      </p:nvGrpSpPr>
      <p:grpSpPr>
        <a:xfrm>
          <a:off x="0" y="0"/>
          <a:ext cx="0" cy="0"/>
          <a:chOff x="0" y="0"/>
          <a:chExt cx="0" cy="0"/>
        </a:xfrm>
      </p:grpSpPr>
      <p:sp>
        <p:nvSpPr>
          <p:cNvPr id="210" name="Shape 210"/>
          <p:cNvSpPr txBox="1"/>
          <p:nvPr>
            <p:ph type="title"/>
          </p:nvPr>
        </p:nvSpPr>
        <p:spPr>
          <a:xfrm>
            <a:off x="311700" y="120325"/>
            <a:ext cx="2987100" cy="1403700"/>
          </a:xfrm>
          <a:prstGeom prst="rect">
            <a:avLst/>
          </a:prstGeom>
          <a:solidFill>
            <a:srgbClr val="FFFF00"/>
          </a:solidFill>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Implementation</a:t>
            </a:r>
          </a:p>
          <a:p>
            <a:pPr lvl="0" algn="ctr">
              <a:spcBef>
                <a:spcPts val="0"/>
              </a:spcBef>
              <a:buNone/>
            </a:pPr>
            <a:r>
              <a:rPr lang="en" sz="2400">
                <a:latin typeface="Comic Sans MS"/>
                <a:ea typeface="Comic Sans MS"/>
                <a:cs typeface="Comic Sans MS"/>
                <a:sym typeface="Comic Sans MS"/>
              </a:rPr>
              <a:t>We did many challenges!</a:t>
            </a:r>
          </a:p>
          <a:p>
            <a:pPr lvl="0">
              <a:spcBef>
                <a:spcPts val="0"/>
              </a:spcBef>
              <a:buNone/>
            </a:pPr>
            <a:r>
              <a:t/>
            </a:r>
            <a:endParaRPr>
              <a:latin typeface="Comic Sans MS"/>
              <a:ea typeface="Comic Sans MS"/>
              <a:cs typeface="Comic Sans MS"/>
              <a:sym typeface="Comic Sans MS"/>
            </a:endParaRPr>
          </a:p>
        </p:txBody>
      </p:sp>
      <p:pic>
        <p:nvPicPr>
          <p:cNvPr descr="IMG_0048.JPG" id="211" name="Shape 211"/>
          <p:cNvPicPr preferRelativeResize="0"/>
          <p:nvPr/>
        </p:nvPicPr>
        <p:blipFill>
          <a:blip r:embed="rId3">
            <a:alphaModFix/>
          </a:blip>
          <a:stretch>
            <a:fillRect/>
          </a:stretch>
        </p:blipFill>
        <p:spPr>
          <a:xfrm>
            <a:off x="3103224" y="1945100"/>
            <a:ext cx="2403347" cy="1827298"/>
          </a:xfrm>
          <a:prstGeom prst="rect">
            <a:avLst/>
          </a:prstGeom>
          <a:noFill/>
          <a:ln>
            <a:noFill/>
          </a:ln>
        </p:spPr>
      </p:pic>
      <p:pic>
        <p:nvPicPr>
          <p:cNvPr descr="IMG_0049.JPG" id="212" name="Shape 212"/>
          <p:cNvPicPr preferRelativeResize="0"/>
          <p:nvPr/>
        </p:nvPicPr>
        <p:blipFill>
          <a:blip r:embed="rId4">
            <a:alphaModFix/>
          </a:blip>
          <a:stretch>
            <a:fillRect/>
          </a:stretch>
        </p:blipFill>
        <p:spPr>
          <a:xfrm>
            <a:off x="311699" y="1600987"/>
            <a:ext cx="2403347" cy="2248397"/>
          </a:xfrm>
          <a:prstGeom prst="rect">
            <a:avLst/>
          </a:prstGeom>
          <a:noFill/>
          <a:ln>
            <a:noFill/>
          </a:ln>
        </p:spPr>
      </p:pic>
      <p:pic>
        <p:nvPicPr>
          <p:cNvPr descr="IMG_0225.JPG" id="213" name="Shape 213"/>
          <p:cNvPicPr preferRelativeResize="0"/>
          <p:nvPr/>
        </p:nvPicPr>
        <p:blipFill>
          <a:blip r:embed="rId5">
            <a:alphaModFix/>
          </a:blip>
          <a:stretch>
            <a:fillRect/>
          </a:stretch>
        </p:blipFill>
        <p:spPr>
          <a:xfrm>
            <a:off x="6551075" y="230593"/>
            <a:ext cx="2147774" cy="1610830"/>
          </a:xfrm>
          <a:prstGeom prst="rect">
            <a:avLst/>
          </a:prstGeom>
          <a:noFill/>
          <a:ln>
            <a:noFill/>
          </a:ln>
        </p:spPr>
      </p:pic>
      <p:pic>
        <p:nvPicPr>
          <p:cNvPr descr="IMG_0232.JPG" id="214" name="Shape 214"/>
          <p:cNvPicPr preferRelativeResize="0"/>
          <p:nvPr/>
        </p:nvPicPr>
        <p:blipFill>
          <a:blip r:embed="rId6">
            <a:alphaModFix/>
          </a:blip>
          <a:stretch>
            <a:fillRect/>
          </a:stretch>
        </p:blipFill>
        <p:spPr>
          <a:xfrm>
            <a:off x="3779925" y="230600"/>
            <a:ext cx="2440300" cy="1610825"/>
          </a:xfrm>
          <a:prstGeom prst="rect">
            <a:avLst/>
          </a:prstGeom>
          <a:noFill/>
          <a:ln>
            <a:noFill/>
          </a:ln>
        </p:spPr>
      </p:pic>
      <p:pic>
        <p:nvPicPr>
          <p:cNvPr descr="IMG_0242.JPG" id="215" name="Shape 215"/>
          <p:cNvPicPr preferRelativeResize="0"/>
          <p:nvPr/>
        </p:nvPicPr>
        <p:blipFill>
          <a:blip r:embed="rId7">
            <a:alphaModFix/>
          </a:blip>
          <a:stretch>
            <a:fillRect/>
          </a:stretch>
        </p:blipFill>
        <p:spPr>
          <a:xfrm>
            <a:off x="6220225" y="2035350"/>
            <a:ext cx="2316074" cy="1737050"/>
          </a:xfrm>
          <a:prstGeom prst="rect">
            <a:avLst/>
          </a:prstGeom>
          <a:noFill/>
          <a:ln>
            <a:noFill/>
          </a:ln>
        </p:spPr>
      </p:pic>
      <p:sp>
        <p:nvSpPr>
          <p:cNvPr id="216" name="Shape 216"/>
          <p:cNvSpPr txBox="1"/>
          <p:nvPr/>
        </p:nvSpPr>
        <p:spPr>
          <a:xfrm>
            <a:off x="902325" y="4050662"/>
            <a:ext cx="5775300" cy="673800"/>
          </a:xfrm>
          <a:prstGeom prst="rect">
            <a:avLst/>
          </a:prstGeom>
          <a:solidFill>
            <a:srgbClr val="FFFF00"/>
          </a:solidFill>
          <a:ln>
            <a:noFill/>
          </a:ln>
        </p:spPr>
        <p:txBody>
          <a:bodyPr anchorCtr="0" anchor="t" bIns="91425" lIns="91425" rIns="91425" tIns="91425">
            <a:noAutofit/>
          </a:bodyPr>
          <a:lstStyle/>
          <a:p>
            <a:pPr lvl="0">
              <a:spcBef>
                <a:spcPts val="0"/>
              </a:spcBef>
              <a:buNone/>
            </a:pPr>
            <a:r>
              <a:rPr lang="en" sz="1800">
                <a:latin typeface="Comic Sans MS"/>
                <a:ea typeface="Comic Sans MS"/>
                <a:cs typeface="Comic Sans MS"/>
                <a:sym typeface="Comic Sans MS"/>
              </a:rPr>
              <a:t>Students engaged in a challenge to</a:t>
            </a:r>
            <a:r>
              <a:rPr b="1" lang="en" sz="1800">
                <a:latin typeface="Comic Sans MS"/>
                <a:ea typeface="Comic Sans MS"/>
                <a:cs typeface="Comic Sans MS"/>
                <a:sym typeface="Comic Sans MS"/>
              </a:rPr>
              <a:t> build a structure with one cube as the base!</a:t>
            </a:r>
          </a:p>
        </p:txBody>
      </p:sp>
      <p:sp>
        <p:nvSpPr>
          <p:cNvPr id="217" name="Shape 217"/>
          <p:cNvSpPr/>
          <p:nvPr/>
        </p:nvSpPr>
        <p:spPr>
          <a:xfrm>
            <a:off x="60150" y="3926350"/>
            <a:ext cx="842184" cy="922427"/>
          </a:xfrm>
          <a:prstGeom prst="irregularSeal1">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a:latin typeface="Comic Sans MS"/>
                <a:ea typeface="Comic Sans MS"/>
                <a:cs typeface="Comic Sans MS"/>
                <a:sym typeface="Comic Sans MS"/>
              </a:rPr>
              <a:t>#2</a:t>
            </a:r>
          </a:p>
        </p:txBody>
      </p:sp>
      <p:sp>
        <p:nvSpPr>
          <p:cNvPr id="218" name="Shape 218"/>
          <p:cNvSpPr/>
          <p:nvPr/>
        </p:nvSpPr>
        <p:spPr>
          <a:xfrm>
            <a:off x="6624400" y="3837512"/>
            <a:ext cx="2238900" cy="1100100"/>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sz="1200">
                <a:latin typeface="Comic Sans MS"/>
                <a:ea typeface="Comic Sans MS"/>
                <a:cs typeface="Comic Sans MS"/>
                <a:sym typeface="Comic Sans MS"/>
              </a:rPr>
              <a:t>EXPLAIN &amp;/ ENGINEER</a:t>
            </a:r>
          </a:p>
          <a:p>
            <a:pPr lvl="0" rtl="0" algn="ctr">
              <a:spcBef>
                <a:spcPts val="0"/>
              </a:spcBef>
              <a:buNone/>
            </a:pPr>
            <a:r>
              <a:rPr lang="en" sz="1200">
                <a:latin typeface="Comic Sans MS"/>
                <a:ea typeface="Comic Sans MS"/>
                <a:cs typeface="Comic Sans MS"/>
                <a:sym typeface="Comic Sans MS"/>
              </a:rPr>
              <a:t>Teacher facilitates. Learner develops explanation or engineers the concept </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9900"/>
        </a:solidFill>
      </p:bgPr>
    </p:bg>
    <p:spTree>
      <p:nvGrpSpPr>
        <p:cNvPr id="222" name="Shape 222"/>
        <p:cNvGrpSpPr/>
        <p:nvPr/>
      </p:nvGrpSpPr>
      <p:grpSpPr>
        <a:xfrm>
          <a:off x="0" y="0"/>
          <a:ext cx="0" cy="0"/>
          <a:chOff x="0" y="0"/>
          <a:chExt cx="0" cy="0"/>
        </a:xfrm>
      </p:grpSpPr>
      <p:sp>
        <p:nvSpPr>
          <p:cNvPr id="223" name="Shape 223"/>
          <p:cNvSpPr txBox="1"/>
          <p:nvPr>
            <p:ph type="title"/>
          </p:nvPr>
        </p:nvSpPr>
        <p:spPr>
          <a:xfrm>
            <a:off x="311700" y="100275"/>
            <a:ext cx="4741500" cy="957900"/>
          </a:xfrm>
          <a:prstGeom prst="rect">
            <a:avLst/>
          </a:prstGeom>
          <a:solidFill>
            <a:schemeClr val="accent4"/>
          </a:solidFill>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Fascinating Fasteners</a:t>
            </a:r>
          </a:p>
          <a:p>
            <a:pPr lvl="0" algn="ctr">
              <a:spcBef>
                <a:spcPts val="0"/>
              </a:spcBef>
              <a:buNone/>
            </a:pPr>
            <a:r>
              <a:rPr lang="en" sz="1800">
                <a:latin typeface="Comic Sans MS"/>
                <a:ea typeface="Comic Sans MS"/>
                <a:cs typeface="Comic Sans MS"/>
                <a:sym typeface="Comic Sans MS"/>
              </a:rPr>
              <a:t>Exploring RIGID &amp; FLEXIBLE fasteners</a:t>
            </a:r>
          </a:p>
        </p:txBody>
      </p:sp>
      <p:pic>
        <p:nvPicPr>
          <p:cNvPr descr="IMG_0277.JPG" id="224" name="Shape 224"/>
          <p:cNvPicPr preferRelativeResize="0"/>
          <p:nvPr/>
        </p:nvPicPr>
        <p:blipFill>
          <a:blip r:embed="rId3">
            <a:alphaModFix/>
          </a:blip>
          <a:stretch>
            <a:fillRect/>
          </a:stretch>
        </p:blipFill>
        <p:spPr>
          <a:xfrm>
            <a:off x="5765150" y="1684424"/>
            <a:ext cx="2882575" cy="3248524"/>
          </a:xfrm>
          <a:prstGeom prst="rect">
            <a:avLst/>
          </a:prstGeom>
          <a:noFill/>
          <a:ln>
            <a:noFill/>
          </a:ln>
        </p:spPr>
      </p:pic>
      <p:pic>
        <p:nvPicPr>
          <p:cNvPr descr="IMG_0279.JPG" id="225" name="Shape 225"/>
          <p:cNvPicPr preferRelativeResize="0"/>
          <p:nvPr/>
        </p:nvPicPr>
        <p:blipFill>
          <a:blip r:embed="rId4">
            <a:alphaModFix/>
          </a:blip>
          <a:stretch>
            <a:fillRect/>
          </a:stretch>
        </p:blipFill>
        <p:spPr>
          <a:xfrm>
            <a:off x="466225" y="1153025"/>
            <a:ext cx="3108150" cy="3108150"/>
          </a:xfrm>
          <a:prstGeom prst="rect">
            <a:avLst/>
          </a:prstGeom>
          <a:noFill/>
          <a:ln>
            <a:noFill/>
          </a:ln>
        </p:spPr>
      </p:pic>
      <p:sp>
        <p:nvSpPr>
          <p:cNvPr id="226" name="Shape 226"/>
          <p:cNvSpPr/>
          <p:nvPr/>
        </p:nvSpPr>
        <p:spPr>
          <a:xfrm>
            <a:off x="2847474" y="3058023"/>
            <a:ext cx="1824822" cy="1684422"/>
          </a:xfrm>
          <a:prstGeom prst="irregularSeal1">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b="1" lang="en">
                <a:latin typeface="Comic Sans MS"/>
                <a:ea typeface="Comic Sans MS"/>
                <a:cs typeface="Comic Sans MS"/>
                <a:sym typeface="Comic Sans MS"/>
              </a:rPr>
              <a:t>Rigid</a:t>
            </a:r>
            <a:r>
              <a:rPr lang="en">
                <a:latin typeface="Comic Sans MS"/>
                <a:ea typeface="Comic Sans MS"/>
                <a:cs typeface="Comic Sans MS"/>
                <a:sym typeface="Comic Sans MS"/>
              </a:rPr>
              <a:t>!</a:t>
            </a:r>
          </a:p>
        </p:txBody>
      </p:sp>
      <p:sp>
        <p:nvSpPr>
          <p:cNvPr id="227" name="Shape 227"/>
          <p:cNvSpPr/>
          <p:nvPr/>
        </p:nvSpPr>
        <p:spPr>
          <a:xfrm>
            <a:off x="4371476" y="1265349"/>
            <a:ext cx="2137590" cy="1742526"/>
          </a:xfrm>
          <a:prstGeom prst="irregularSeal1">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b="1" lang="en">
                <a:latin typeface="Comic Sans MS"/>
                <a:ea typeface="Comic Sans MS"/>
                <a:cs typeface="Comic Sans MS"/>
                <a:sym typeface="Comic Sans MS"/>
              </a:rPr>
              <a:t>F</a:t>
            </a:r>
            <a:r>
              <a:rPr b="1" lang="en">
                <a:latin typeface="Comic Sans MS"/>
                <a:ea typeface="Comic Sans MS"/>
                <a:cs typeface="Comic Sans MS"/>
                <a:sym typeface="Comic Sans MS"/>
              </a:rPr>
              <a:t>lexible!</a:t>
            </a:r>
          </a:p>
        </p:txBody>
      </p:sp>
      <p:sp>
        <p:nvSpPr>
          <p:cNvPr id="228" name="Shape 228"/>
          <p:cNvSpPr txBox="1"/>
          <p:nvPr/>
        </p:nvSpPr>
        <p:spPr>
          <a:xfrm>
            <a:off x="5313950" y="100125"/>
            <a:ext cx="3559500" cy="1243500"/>
          </a:xfrm>
          <a:prstGeom prst="rect">
            <a:avLst/>
          </a:prstGeom>
          <a:solidFill>
            <a:srgbClr val="FFE599"/>
          </a:solidFill>
          <a:ln>
            <a:noFill/>
          </a:ln>
        </p:spPr>
        <p:txBody>
          <a:bodyPr anchorCtr="0" anchor="t" bIns="91425" lIns="91425" rIns="91425" tIns="91425">
            <a:noAutofit/>
          </a:bodyPr>
          <a:lstStyle/>
          <a:p>
            <a:pPr lvl="0">
              <a:spcBef>
                <a:spcPts val="0"/>
              </a:spcBef>
              <a:buClr>
                <a:schemeClr val="dk1"/>
              </a:buClr>
              <a:buSzPct val="100000"/>
              <a:buFont typeface="Arial"/>
              <a:buNone/>
            </a:pPr>
            <a:r>
              <a:rPr lang="en" sz="1050">
                <a:latin typeface="Comic Sans MS"/>
                <a:ea typeface="Comic Sans MS"/>
                <a:cs typeface="Comic Sans MS"/>
                <a:sym typeface="Comic Sans MS"/>
              </a:rPr>
              <a:t>In this challenge we looked</a:t>
            </a:r>
            <a:r>
              <a:rPr lang="en" sz="1050">
                <a:latin typeface="Comic Sans MS"/>
                <a:ea typeface="Comic Sans MS"/>
                <a:cs typeface="Comic Sans MS"/>
                <a:sym typeface="Comic Sans MS"/>
              </a:rPr>
              <a:t> for examples of things that were fastened together in the room.  Lots of examples came up but they made the </a:t>
            </a:r>
            <a:r>
              <a:rPr b="1" lang="en" sz="1050">
                <a:latin typeface="Comic Sans MS"/>
                <a:ea typeface="Comic Sans MS"/>
                <a:cs typeface="Comic Sans MS"/>
                <a:sym typeface="Comic Sans MS"/>
              </a:rPr>
              <a:t>GENERALIZATION</a:t>
            </a:r>
            <a:r>
              <a:rPr lang="en" sz="1050">
                <a:latin typeface="Comic Sans MS"/>
                <a:ea typeface="Comic Sans MS"/>
                <a:cs typeface="Comic Sans MS"/>
                <a:sym typeface="Comic Sans MS"/>
              </a:rPr>
              <a:t> that the way they were fastened together were different.  Some stayed still, some could move.  This naturally led to the terms </a:t>
            </a:r>
            <a:r>
              <a:rPr b="1" lang="en" sz="1050">
                <a:latin typeface="Comic Sans MS"/>
                <a:ea typeface="Comic Sans MS"/>
                <a:cs typeface="Comic Sans MS"/>
                <a:sym typeface="Comic Sans MS"/>
              </a:rPr>
              <a:t>RIGID</a:t>
            </a:r>
            <a:r>
              <a:rPr lang="en" sz="1050">
                <a:latin typeface="Comic Sans MS"/>
                <a:ea typeface="Comic Sans MS"/>
                <a:cs typeface="Comic Sans MS"/>
                <a:sym typeface="Comic Sans MS"/>
              </a:rPr>
              <a:t> and </a:t>
            </a:r>
            <a:r>
              <a:rPr b="1" lang="en" sz="1050">
                <a:latin typeface="Comic Sans MS"/>
                <a:ea typeface="Comic Sans MS"/>
                <a:cs typeface="Comic Sans MS"/>
                <a:sym typeface="Comic Sans MS"/>
              </a:rPr>
              <a:t>FLEXIBLE</a:t>
            </a:r>
            <a:r>
              <a:rPr lang="en" sz="1050">
                <a:latin typeface="Comic Sans MS"/>
                <a:ea typeface="Comic Sans MS"/>
                <a:cs typeface="Comic Sans MS"/>
                <a:sym typeface="Comic Sans MS"/>
              </a:rPr>
              <a:t>.</a:t>
            </a:r>
          </a:p>
        </p:txBody>
      </p:sp>
      <p:sp>
        <p:nvSpPr>
          <p:cNvPr id="229" name="Shape 229"/>
          <p:cNvSpPr/>
          <p:nvPr/>
        </p:nvSpPr>
        <p:spPr>
          <a:xfrm>
            <a:off x="0" y="968575"/>
            <a:ext cx="751950" cy="922427"/>
          </a:xfrm>
          <a:prstGeom prst="irregularSeal1">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b="1" lang="en" sz="1200">
                <a:latin typeface="Comic Sans MS"/>
                <a:ea typeface="Comic Sans MS"/>
                <a:cs typeface="Comic Sans MS"/>
                <a:sym typeface="Comic Sans MS"/>
              </a:rPr>
              <a:t>#3</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9900"/>
        </a:solidFill>
      </p:bgPr>
    </p:bg>
    <p:spTree>
      <p:nvGrpSpPr>
        <p:cNvPr id="233" name="Shape 233"/>
        <p:cNvGrpSpPr/>
        <p:nvPr/>
      </p:nvGrpSpPr>
      <p:grpSpPr>
        <a:xfrm>
          <a:off x="0" y="0"/>
          <a:ext cx="0" cy="0"/>
          <a:chOff x="0" y="0"/>
          <a:chExt cx="0" cy="0"/>
        </a:xfrm>
      </p:grpSpPr>
      <p:sp>
        <p:nvSpPr>
          <p:cNvPr id="234" name="Shape 234"/>
          <p:cNvSpPr txBox="1"/>
          <p:nvPr>
            <p:ph type="title"/>
          </p:nvPr>
        </p:nvSpPr>
        <p:spPr>
          <a:xfrm>
            <a:off x="1163925" y="455075"/>
            <a:ext cx="6275700" cy="613200"/>
          </a:xfrm>
          <a:prstGeom prst="rect">
            <a:avLst/>
          </a:prstGeom>
          <a:solidFill>
            <a:schemeClr val="accent4"/>
          </a:solidFill>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Fascinating Fasteners: Evaluation</a:t>
            </a:r>
          </a:p>
        </p:txBody>
      </p:sp>
      <p:sp>
        <p:nvSpPr>
          <p:cNvPr id="235" name="Shape 235"/>
          <p:cNvSpPr txBox="1"/>
          <p:nvPr/>
        </p:nvSpPr>
        <p:spPr>
          <a:xfrm>
            <a:off x="335850" y="1173075"/>
            <a:ext cx="8472300" cy="661800"/>
          </a:xfrm>
          <a:prstGeom prst="rect">
            <a:avLst/>
          </a:prstGeom>
          <a:solidFill>
            <a:srgbClr val="FFFF00"/>
          </a:solidFill>
          <a:ln>
            <a:noFill/>
          </a:ln>
        </p:spPr>
        <p:txBody>
          <a:bodyPr anchorCtr="0" anchor="ctr" bIns="91425" lIns="91425" rIns="91425" tIns="91425">
            <a:noAutofit/>
          </a:bodyPr>
          <a:lstStyle/>
          <a:p>
            <a:pPr lvl="0">
              <a:spcBef>
                <a:spcPts val="0"/>
              </a:spcBef>
              <a:buNone/>
            </a:pPr>
            <a:r>
              <a:t/>
            </a:r>
            <a:endParaRPr>
              <a:latin typeface="Comic Sans MS"/>
              <a:ea typeface="Comic Sans MS"/>
              <a:cs typeface="Comic Sans MS"/>
              <a:sym typeface="Comic Sans MS"/>
            </a:endParaRPr>
          </a:p>
          <a:p>
            <a:pPr lvl="0">
              <a:spcBef>
                <a:spcPts val="0"/>
              </a:spcBef>
              <a:buNone/>
            </a:pPr>
            <a:r>
              <a:rPr lang="en">
                <a:latin typeface="Comic Sans MS"/>
                <a:ea typeface="Comic Sans MS"/>
                <a:cs typeface="Comic Sans MS"/>
                <a:sym typeface="Comic Sans MS"/>
              </a:rPr>
              <a:t>They then were sent on a mission as ENGINEERING INVESTIGATORS!  </a:t>
            </a:r>
            <a:r>
              <a:rPr b="1" lang="en" u="sng">
                <a:latin typeface="Comic Sans MS"/>
                <a:ea typeface="Comic Sans MS"/>
                <a:cs typeface="Comic Sans MS"/>
                <a:sym typeface="Comic Sans MS"/>
              </a:rPr>
              <a:t>Mission:</a:t>
            </a:r>
            <a:r>
              <a:rPr lang="en">
                <a:latin typeface="Comic Sans MS"/>
                <a:ea typeface="Comic Sans MS"/>
                <a:cs typeface="Comic Sans MS"/>
                <a:sym typeface="Comic Sans MS"/>
              </a:rPr>
              <a:t> find examples of  RIGID and FLEXIBLE fasteners.  We took pictures and videos as our assessment piece.</a:t>
            </a:r>
          </a:p>
          <a:p>
            <a:pPr lvl="0" rtl="0">
              <a:spcBef>
                <a:spcPts val="0"/>
              </a:spcBef>
              <a:buNone/>
            </a:pPr>
            <a:r>
              <a:t/>
            </a:r>
            <a:endParaRPr b="1">
              <a:solidFill>
                <a:srgbClr val="383838"/>
              </a:solidFill>
            </a:endParaRPr>
          </a:p>
        </p:txBody>
      </p:sp>
      <p:sp>
        <p:nvSpPr>
          <p:cNvPr id="236" name="Shape 236" title="IMG 0267-fasteners">
            <a:hlinkClick r:id="rId3"/>
          </p:cNvPr>
          <p:cNvSpPr/>
          <p:nvPr/>
        </p:nvSpPr>
        <p:spPr>
          <a:xfrm>
            <a:off x="145375" y="2045350"/>
            <a:ext cx="2531649" cy="2491550"/>
          </a:xfrm>
          <a:prstGeom prst="rect">
            <a:avLst/>
          </a:prstGeom>
          <a:blipFill>
            <a:blip r:embed="rId4">
              <a:alphaModFix/>
            </a:blip>
            <a:stretch>
              <a:fillRect/>
            </a:stretch>
          </a:blipFill>
          <a:ln>
            <a:noFill/>
          </a:ln>
        </p:spPr>
      </p:sp>
      <p:sp>
        <p:nvSpPr>
          <p:cNvPr id="237" name="Shape 237" title="IMG 0273">
            <a:hlinkClick r:id="rId5"/>
          </p:cNvPr>
          <p:cNvSpPr/>
          <p:nvPr/>
        </p:nvSpPr>
        <p:spPr>
          <a:xfrm>
            <a:off x="2941537" y="2195775"/>
            <a:ext cx="2720475" cy="2040350"/>
          </a:xfrm>
          <a:prstGeom prst="rect">
            <a:avLst/>
          </a:prstGeom>
          <a:blipFill>
            <a:blip r:embed="rId6">
              <a:alphaModFix/>
            </a:blip>
            <a:stretch>
              <a:fillRect/>
            </a:stretch>
          </a:blipFill>
          <a:ln>
            <a:noFill/>
          </a:ln>
        </p:spPr>
      </p:sp>
      <p:sp>
        <p:nvSpPr>
          <p:cNvPr id="238" name="Shape 238" title="IMG 0276">
            <a:hlinkClick r:id="rId7"/>
          </p:cNvPr>
          <p:cNvSpPr/>
          <p:nvPr/>
        </p:nvSpPr>
        <p:spPr>
          <a:xfrm>
            <a:off x="5822450" y="2110525"/>
            <a:ext cx="3148274" cy="2361200"/>
          </a:xfrm>
          <a:prstGeom prst="rect">
            <a:avLst/>
          </a:prstGeom>
          <a:blipFill>
            <a:blip r:embed="rId8">
              <a:alphaModFix/>
            </a:blip>
            <a:stretch>
              <a:fillRect/>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00"/>
        </a:solidFill>
      </p:bgPr>
    </p:bg>
    <p:spTree>
      <p:nvGrpSpPr>
        <p:cNvPr id="242" name="Shape 242"/>
        <p:cNvGrpSpPr/>
        <p:nvPr/>
      </p:nvGrpSpPr>
      <p:grpSpPr>
        <a:xfrm>
          <a:off x="0" y="0"/>
          <a:ext cx="0" cy="0"/>
          <a:chOff x="0" y="0"/>
          <a:chExt cx="0" cy="0"/>
        </a:xfrm>
      </p:grpSpPr>
      <p:sp>
        <p:nvSpPr>
          <p:cNvPr id="243" name="Shape 243"/>
          <p:cNvSpPr txBox="1"/>
          <p:nvPr>
            <p:ph type="title"/>
          </p:nvPr>
        </p:nvSpPr>
        <p:spPr>
          <a:xfrm>
            <a:off x="311700" y="60150"/>
            <a:ext cx="4149900" cy="998100"/>
          </a:xfrm>
          <a:prstGeom prst="rect">
            <a:avLst/>
          </a:prstGeom>
          <a:solidFill>
            <a:schemeClr val="accent4"/>
          </a:solidFill>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Fascinating Fasteners</a:t>
            </a:r>
            <a:r>
              <a:rPr lang="en" sz="1200">
                <a:latin typeface="Comic Sans MS"/>
                <a:ea typeface="Comic Sans MS"/>
                <a:cs typeface="Comic Sans MS"/>
                <a:sym typeface="Comic Sans MS"/>
              </a:rPr>
              <a:t> </a:t>
            </a:r>
          </a:p>
          <a:p>
            <a:pPr lvl="0" algn="ctr">
              <a:spcBef>
                <a:spcPts val="0"/>
              </a:spcBef>
              <a:buNone/>
            </a:pPr>
            <a:r>
              <a:rPr b="1" lang="en" sz="1800">
                <a:latin typeface="Comic Sans MS"/>
                <a:ea typeface="Comic Sans MS"/>
                <a:cs typeface="Comic Sans MS"/>
                <a:sym typeface="Comic Sans MS"/>
              </a:rPr>
              <a:t>Student centers</a:t>
            </a:r>
          </a:p>
        </p:txBody>
      </p:sp>
      <p:pic>
        <p:nvPicPr>
          <p:cNvPr descr="IMG_0282.JPG" id="244" name="Shape 244"/>
          <p:cNvPicPr preferRelativeResize="0"/>
          <p:nvPr/>
        </p:nvPicPr>
        <p:blipFill>
          <a:blip r:embed="rId3">
            <a:alphaModFix/>
          </a:blip>
          <a:stretch>
            <a:fillRect/>
          </a:stretch>
        </p:blipFill>
        <p:spPr>
          <a:xfrm>
            <a:off x="86875" y="1171500"/>
            <a:ext cx="2299399" cy="1634850"/>
          </a:xfrm>
          <a:prstGeom prst="rect">
            <a:avLst/>
          </a:prstGeom>
          <a:noFill/>
          <a:ln>
            <a:noFill/>
          </a:ln>
        </p:spPr>
      </p:pic>
      <p:pic>
        <p:nvPicPr>
          <p:cNvPr descr="IMG_0284.JPG" id="245" name="Shape 245"/>
          <p:cNvPicPr preferRelativeResize="0"/>
          <p:nvPr/>
        </p:nvPicPr>
        <p:blipFill>
          <a:blip r:embed="rId4">
            <a:alphaModFix/>
          </a:blip>
          <a:stretch>
            <a:fillRect/>
          </a:stretch>
        </p:blipFill>
        <p:spPr>
          <a:xfrm>
            <a:off x="86900" y="3010425"/>
            <a:ext cx="2539999" cy="1902475"/>
          </a:xfrm>
          <a:prstGeom prst="rect">
            <a:avLst/>
          </a:prstGeom>
          <a:noFill/>
          <a:ln>
            <a:noFill/>
          </a:ln>
        </p:spPr>
      </p:pic>
      <p:pic>
        <p:nvPicPr>
          <p:cNvPr descr="IMG_0286.JPG" id="246" name="Shape 246"/>
          <p:cNvPicPr preferRelativeResize="0"/>
          <p:nvPr/>
        </p:nvPicPr>
        <p:blipFill>
          <a:blip r:embed="rId5">
            <a:alphaModFix/>
          </a:blip>
          <a:stretch>
            <a:fillRect/>
          </a:stretch>
        </p:blipFill>
        <p:spPr>
          <a:xfrm>
            <a:off x="5133475" y="350912"/>
            <a:ext cx="2997876" cy="1945125"/>
          </a:xfrm>
          <a:prstGeom prst="rect">
            <a:avLst/>
          </a:prstGeom>
          <a:noFill/>
          <a:ln>
            <a:noFill/>
          </a:ln>
        </p:spPr>
      </p:pic>
      <p:pic>
        <p:nvPicPr>
          <p:cNvPr descr="IMG_0285.JPG" id="247" name="Shape 247"/>
          <p:cNvPicPr preferRelativeResize="0"/>
          <p:nvPr/>
        </p:nvPicPr>
        <p:blipFill>
          <a:blip r:embed="rId6">
            <a:alphaModFix/>
          </a:blip>
          <a:stretch>
            <a:fillRect/>
          </a:stretch>
        </p:blipFill>
        <p:spPr>
          <a:xfrm>
            <a:off x="5554574" y="2348674"/>
            <a:ext cx="3098124" cy="2606824"/>
          </a:xfrm>
          <a:prstGeom prst="rect">
            <a:avLst/>
          </a:prstGeom>
          <a:noFill/>
          <a:ln>
            <a:noFill/>
          </a:ln>
        </p:spPr>
      </p:pic>
      <p:sp>
        <p:nvSpPr>
          <p:cNvPr id="248" name="Shape 248"/>
          <p:cNvSpPr txBox="1"/>
          <p:nvPr/>
        </p:nvSpPr>
        <p:spPr>
          <a:xfrm>
            <a:off x="2773950" y="1515325"/>
            <a:ext cx="2212500" cy="3217200"/>
          </a:xfrm>
          <a:prstGeom prst="rect">
            <a:avLst/>
          </a:prstGeom>
          <a:solidFill>
            <a:srgbClr val="FF9900"/>
          </a:solidFill>
          <a:ln>
            <a:noFill/>
          </a:ln>
        </p:spPr>
        <p:txBody>
          <a:bodyPr anchorCtr="0" anchor="t" bIns="91425" lIns="91425" rIns="91425" tIns="91425">
            <a:noAutofit/>
          </a:bodyPr>
          <a:lstStyle/>
          <a:p>
            <a:pPr lvl="0">
              <a:spcBef>
                <a:spcPts val="0"/>
              </a:spcBef>
              <a:buNone/>
            </a:pPr>
            <a:r>
              <a:rPr lang="en" sz="1800">
                <a:latin typeface="Comic Sans MS"/>
                <a:ea typeface="Comic Sans MS"/>
                <a:cs typeface="Comic Sans MS"/>
                <a:sym typeface="Comic Sans MS"/>
              </a:rPr>
              <a:t>Students </a:t>
            </a:r>
            <a:r>
              <a:rPr b="1" lang="en" sz="1800">
                <a:latin typeface="Comic Sans MS"/>
                <a:ea typeface="Comic Sans MS"/>
                <a:cs typeface="Comic Sans MS"/>
                <a:sym typeface="Comic Sans MS"/>
              </a:rPr>
              <a:t>engaged</a:t>
            </a:r>
            <a:r>
              <a:rPr lang="en" sz="1800">
                <a:latin typeface="Comic Sans MS"/>
                <a:ea typeface="Comic Sans MS"/>
                <a:cs typeface="Comic Sans MS"/>
                <a:sym typeface="Comic Sans MS"/>
              </a:rPr>
              <a:t> in free </a:t>
            </a:r>
            <a:r>
              <a:rPr b="1" lang="en" sz="1800">
                <a:latin typeface="Comic Sans MS"/>
                <a:ea typeface="Comic Sans MS"/>
                <a:cs typeface="Comic Sans MS"/>
                <a:sym typeface="Comic Sans MS"/>
              </a:rPr>
              <a:t>exploration </a:t>
            </a:r>
            <a:r>
              <a:rPr lang="en" sz="1800">
                <a:latin typeface="Comic Sans MS"/>
                <a:ea typeface="Comic Sans MS"/>
                <a:cs typeface="Comic Sans MS"/>
                <a:sym typeface="Comic Sans MS"/>
              </a:rPr>
              <a:t>to </a:t>
            </a:r>
            <a:r>
              <a:rPr b="1" lang="en" sz="1800">
                <a:latin typeface="Comic Sans MS"/>
                <a:ea typeface="Comic Sans MS"/>
                <a:cs typeface="Comic Sans MS"/>
                <a:sym typeface="Comic Sans MS"/>
              </a:rPr>
              <a:t>explain, elaborate</a:t>
            </a:r>
            <a:r>
              <a:rPr lang="en" sz="1800">
                <a:latin typeface="Comic Sans MS"/>
                <a:ea typeface="Comic Sans MS"/>
                <a:cs typeface="Comic Sans MS"/>
                <a:sym typeface="Comic Sans MS"/>
              </a:rPr>
              <a:t> and </a:t>
            </a:r>
            <a:r>
              <a:rPr b="1" lang="en" sz="1800">
                <a:latin typeface="Comic Sans MS"/>
                <a:ea typeface="Comic Sans MS"/>
                <a:cs typeface="Comic Sans MS"/>
                <a:sym typeface="Comic Sans MS"/>
              </a:rPr>
              <a:t>evaluate</a:t>
            </a:r>
            <a:r>
              <a:rPr lang="en" sz="1800">
                <a:latin typeface="Comic Sans MS"/>
                <a:ea typeface="Comic Sans MS"/>
                <a:cs typeface="Comic Sans MS"/>
                <a:sym typeface="Comic Sans MS"/>
              </a:rPr>
              <a:t> different types of fasteners!!  The generalizations made here would then be used in the </a:t>
            </a:r>
            <a:r>
              <a:rPr b="1" lang="en" sz="1800" u="sng">
                <a:latin typeface="Comic Sans MS"/>
                <a:ea typeface="Comic Sans MS"/>
                <a:cs typeface="Comic Sans MS"/>
                <a:sym typeface="Comic Sans MS"/>
              </a:rPr>
              <a:t>next</a:t>
            </a:r>
            <a:r>
              <a:rPr lang="en" sz="1800">
                <a:latin typeface="Comic Sans MS"/>
                <a:ea typeface="Comic Sans MS"/>
                <a:cs typeface="Comic Sans MS"/>
                <a:sym typeface="Comic Sans MS"/>
              </a:rPr>
              <a:t> challenge!</a:t>
            </a:r>
          </a:p>
        </p:txBody>
      </p:sp>
      <p:sp>
        <p:nvSpPr>
          <p:cNvPr id="249" name="Shape 249"/>
          <p:cNvSpPr txBox="1"/>
          <p:nvPr/>
        </p:nvSpPr>
        <p:spPr>
          <a:xfrm>
            <a:off x="86900" y="1131625"/>
            <a:ext cx="1527300" cy="383700"/>
          </a:xfrm>
          <a:prstGeom prst="rect">
            <a:avLst/>
          </a:prstGeom>
          <a:solidFill>
            <a:srgbClr val="FFE599"/>
          </a:solidFill>
          <a:ln>
            <a:noFill/>
          </a:ln>
        </p:spPr>
        <p:txBody>
          <a:bodyPr anchorCtr="0" anchor="t" bIns="91425" lIns="91425" rIns="91425" tIns="91425">
            <a:noAutofit/>
          </a:bodyPr>
          <a:lstStyle/>
          <a:p>
            <a:pPr lvl="0">
              <a:spcBef>
                <a:spcPts val="0"/>
              </a:spcBef>
              <a:buNone/>
            </a:pPr>
            <a:r>
              <a:rPr lang="en"/>
              <a:t>Brass fasteners</a:t>
            </a:r>
          </a:p>
        </p:txBody>
      </p:sp>
      <p:sp>
        <p:nvSpPr>
          <p:cNvPr id="250" name="Shape 250"/>
          <p:cNvSpPr txBox="1"/>
          <p:nvPr/>
        </p:nvSpPr>
        <p:spPr>
          <a:xfrm>
            <a:off x="1955125" y="3010425"/>
            <a:ext cx="671700" cy="338400"/>
          </a:xfrm>
          <a:prstGeom prst="rect">
            <a:avLst/>
          </a:prstGeom>
          <a:solidFill>
            <a:srgbClr val="FFE599"/>
          </a:solidFill>
          <a:ln>
            <a:noFill/>
          </a:ln>
        </p:spPr>
        <p:txBody>
          <a:bodyPr anchorCtr="0" anchor="t" bIns="91425" lIns="91425" rIns="91425" tIns="91425">
            <a:noAutofit/>
          </a:bodyPr>
          <a:lstStyle/>
          <a:p>
            <a:pPr lvl="0">
              <a:spcBef>
                <a:spcPts val="0"/>
              </a:spcBef>
              <a:buNone/>
            </a:pPr>
            <a:r>
              <a:rPr lang="en"/>
              <a:t>tape</a:t>
            </a:r>
          </a:p>
        </p:txBody>
      </p:sp>
      <p:sp>
        <p:nvSpPr>
          <p:cNvPr id="251" name="Shape 251"/>
          <p:cNvSpPr txBox="1"/>
          <p:nvPr/>
        </p:nvSpPr>
        <p:spPr>
          <a:xfrm>
            <a:off x="5133475" y="1957475"/>
            <a:ext cx="1022700" cy="338400"/>
          </a:xfrm>
          <a:prstGeom prst="rect">
            <a:avLst/>
          </a:prstGeom>
          <a:solidFill>
            <a:srgbClr val="F9CB9C"/>
          </a:solidFill>
          <a:ln>
            <a:noFill/>
          </a:ln>
        </p:spPr>
        <p:txBody>
          <a:bodyPr anchorCtr="0" anchor="t" bIns="91425" lIns="91425" rIns="91425" tIns="91425">
            <a:noAutofit/>
          </a:bodyPr>
          <a:lstStyle/>
          <a:p>
            <a:pPr lvl="0">
              <a:spcBef>
                <a:spcPts val="0"/>
              </a:spcBef>
              <a:buNone/>
            </a:pPr>
            <a:r>
              <a:rPr lang="en"/>
              <a:t>plasticine</a:t>
            </a:r>
          </a:p>
        </p:txBody>
      </p:sp>
      <p:sp>
        <p:nvSpPr>
          <p:cNvPr id="252" name="Shape 252"/>
          <p:cNvSpPr txBox="1"/>
          <p:nvPr/>
        </p:nvSpPr>
        <p:spPr>
          <a:xfrm>
            <a:off x="5654850" y="4622125"/>
            <a:ext cx="732000" cy="338400"/>
          </a:xfrm>
          <a:prstGeom prst="rect">
            <a:avLst/>
          </a:prstGeom>
          <a:solidFill>
            <a:srgbClr val="FFE599"/>
          </a:solidFill>
          <a:ln>
            <a:noFill/>
          </a:ln>
        </p:spPr>
        <p:txBody>
          <a:bodyPr anchorCtr="0" anchor="t" bIns="91425" lIns="91425" rIns="91425" tIns="91425">
            <a:noAutofit/>
          </a:bodyPr>
          <a:lstStyle/>
          <a:p>
            <a:pPr lvl="0">
              <a:spcBef>
                <a:spcPts val="0"/>
              </a:spcBef>
              <a:buNone/>
            </a:pPr>
            <a:r>
              <a:rPr lang="en"/>
              <a:t>string</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69" name="Shape 69"/>
        <p:cNvGrpSpPr/>
        <p:nvPr/>
      </p:nvGrpSpPr>
      <p:grpSpPr>
        <a:xfrm>
          <a:off x="0" y="0"/>
          <a:ext cx="0" cy="0"/>
          <a:chOff x="0" y="0"/>
          <a:chExt cx="0" cy="0"/>
        </a:xfrm>
      </p:grpSpPr>
      <p:sp>
        <p:nvSpPr>
          <p:cNvPr id="70" name="Shape 70"/>
          <p:cNvSpPr txBox="1"/>
          <p:nvPr>
            <p:ph type="title"/>
          </p:nvPr>
        </p:nvSpPr>
        <p:spPr>
          <a:xfrm>
            <a:off x="491300" y="1273325"/>
            <a:ext cx="3449100" cy="3549300"/>
          </a:xfrm>
          <a:prstGeom prst="rect">
            <a:avLst/>
          </a:prstGeom>
          <a:solidFill>
            <a:srgbClr val="FFFF00"/>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2400">
                <a:solidFill>
                  <a:schemeClr val="dk1"/>
                </a:solidFill>
                <a:latin typeface="Comic Sans MS"/>
                <a:ea typeface="Comic Sans MS"/>
                <a:cs typeface="Comic Sans MS"/>
                <a:sym typeface="Comic Sans MS"/>
              </a:rPr>
              <a:t>Holy Family Elementary School is a K-6 school with 103 students.  We are nestled in the beautiful community of Chapel Arm with 8 other communities feeding into our population.</a:t>
            </a:r>
          </a:p>
        </p:txBody>
      </p:sp>
      <p:sp>
        <p:nvSpPr>
          <p:cNvPr id="71" name="Shape 71"/>
          <p:cNvSpPr/>
          <p:nvPr/>
        </p:nvSpPr>
        <p:spPr>
          <a:xfrm>
            <a:off x="671775" y="180475"/>
            <a:ext cx="7930800" cy="902400"/>
          </a:xfrm>
          <a:prstGeom prst="round2DiagRect">
            <a:avLst>
              <a:gd fmla="val 16667" name="adj1"/>
              <a:gd fmla="val 0" name="adj2"/>
            </a:avLst>
          </a:prstGeom>
          <a:solidFill>
            <a:srgbClr val="FFE599"/>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3000">
                <a:latin typeface="Comic Sans MS"/>
                <a:ea typeface="Comic Sans MS"/>
                <a:cs typeface="Comic Sans MS"/>
                <a:sym typeface="Comic Sans MS"/>
              </a:rPr>
              <a:t>BACKGROUND INFORMATION</a:t>
            </a:r>
          </a:p>
          <a:p>
            <a:pPr lvl="0" algn="ctr">
              <a:spcBef>
                <a:spcPts val="0"/>
              </a:spcBef>
              <a:buNone/>
            </a:pPr>
            <a:r>
              <a:rPr lang="en" sz="3000">
                <a:latin typeface="Comic Sans MS"/>
                <a:ea typeface="Comic Sans MS"/>
                <a:cs typeface="Comic Sans MS"/>
                <a:sym typeface="Comic Sans MS"/>
              </a:rPr>
              <a:t>Our School</a:t>
            </a:r>
          </a:p>
        </p:txBody>
      </p:sp>
      <p:pic>
        <p:nvPicPr>
          <p:cNvPr descr="school2.JPG" id="72" name="Shape 72"/>
          <p:cNvPicPr preferRelativeResize="0"/>
          <p:nvPr/>
        </p:nvPicPr>
        <p:blipFill rotWithShape="1">
          <a:blip r:embed="rId3">
            <a:alphaModFix/>
          </a:blip>
          <a:srcRect b="32555" l="0" r="0" t="0"/>
          <a:stretch/>
        </p:blipFill>
        <p:spPr>
          <a:xfrm>
            <a:off x="3982800" y="1173075"/>
            <a:ext cx="5090999" cy="1904973"/>
          </a:xfrm>
          <a:prstGeom prst="rect">
            <a:avLst/>
          </a:prstGeom>
          <a:noFill/>
          <a:ln>
            <a:noFill/>
          </a:ln>
        </p:spPr>
      </p:pic>
      <p:pic>
        <p:nvPicPr>
          <p:cNvPr descr="school3.JPG" id="73" name="Shape 73"/>
          <p:cNvPicPr preferRelativeResize="0"/>
          <p:nvPr/>
        </p:nvPicPr>
        <p:blipFill>
          <a:blip r:embed="rId4">
            <a:alphaModFix/>
          </a:blip>
          <a:stretch>
            <a:fillRect/>
          </a:stretch>
        </p:blipFill>
        <p:spPr>
          <a:xfrm>
            <a:off x="4672275" y="3078050"/>
            <a:ext cx="3930301" cy="20654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256" name="Shape 256"/>
        <p:cNvGrpSpPr/>
        <p:nvPr/>
      </p:nvGrpSpPr>
      <p:grpSpPr>
        <a:xfrm>
          <a:off x="0" y="0"/>
          <a:ext cx="0" cy="0"/>
          <a:chOff x="0" y="0"/>
          <a:chExt cx="0" cy="0"/>
        </a:xfrm>
      </p:grpSpPr>
      <p:sp>
        <p:nvSpPr>
          <p:cNvPr id="257" name="Shape 257"/>
          <p:cNvSpPr txBox="1"/>
          <p:nvPr>
            <p:ph type="title"/>
          </p:nvPr>
        </p:nvSpPr>
        <p:spPr>
          <a:xfrm>
            <a:off x="311700" y="445025"/>
            <a:ext cx="8520600" cy="613200"/>
          </a:xfrm>
          <a:prstGeom prst="rect">
            <a:avLst/>
          </a:prstGeom>
          <a:solidFill>
            <a:schemeClr val="accent3"/>
          </a:solidFill>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Ice Cube Structure Challenge</a:t>
            </a:r>
          </a:p>
        </p:txBody>
      </p:sp>
      <p:sp>
        <p:nvSpPr>
          <p:cNvPr id="258" name="Shape 258"/>
          <p:cNvSpPr txBox="1"/>
          <p:nvPr>
            <p:ph idx="1" type="body"/>
          </p:nvPr>
        </p:nvSpPr>
        <p:spPr>
          <a:xfrm>
            <a:off x="311700" y="1171600"/>
            <a:ext cx="8520600" cy="3801300"/>
          </a:xfrm>
          <a:prstGeom prst="rect">
            <a:avLst/>
          </a:prstGeom>
          <a:solidFill>
            <a:srgbClr val="FFFF00"/>
          </a:solidFill>
        </p:spPr>
        <p:txBody>
          <a:bodyPr anchorCtr="0" anchor="t" bIns="91425" lIns="91425" rIns="91425" tIns="91425">
            <a:noAutofit/>
          </a:bodyPr>
          <a:lstStyle/>
          <a:p>
            <a:pPr lvl="0" algn="ctr">
              <a:spcBef>
                <a:spcPts val="0"/>
              </a:spcBef>
              <a:buNone/>
            </a:pPr>
            <a:r>
              <a:rPr b="1" lang="en">
                <a:latin typeface="Comic Sans MS"/>
                <a:ea typeface="Comic Sans MS"/>
                <a:cs typeface="Comic Sans MS"/>
                <a:sym typeface="Comic Sans MS"/>
              </a:rPr>
              <a:t>The students made a design for their ice cube structure</a:t>
            </a:r>
          </a:p>
        </p:txBody>
      </p:sp>
      <p:pic>
        <p:nvPicPr>
          <p:cNvPr descr="IMG_0304.JPG" id="259" name="Shape 259"/>
          <p:cNvPicPr preferRelativeResize="0"/>
          <p:nvPr/>
        </p:nvPicPr>
        <p:blipFill>
          <a:blip r:embed="rId3">
            <a:alphaModFix/>
          </a:blip>
          <a:stretch>
            <a:fillRect/>
          </a:stretch>
        </p:blipFill>
        <p:spPr>
          <a:xfrm>
            <a:off x="1503962" y="1804725"/>
            <a:ext cx="6136075" cy="2867549"/>
          </a:xfrm>
          <a:prstGeom prst="rect">
            <a:avLst/>
          </a:prstGeom>
          <a:noFill/>
          <a:ln>
            <a:noFill/>
          </a:ln>
        </p:spPr>
      </p:pic>
      <p:sp>
        <p:nvSpPr>
          <p:cNvPr id="260" name="Shape 260"/>
          <p:cNvSpPr/>
          <p:nvPr/>
        </p:nvSpPr>
        <p:spPr>
          <a:xfrm>
            <a:off x="311700" y="310824"/>
            <a:ext cx="981720" cy="948510"/>
          </a:xfrm>
          <a:prstGeom prst="irregularSeal1">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latin typeface="Comic Sans MS"/>
                <a:ea typeface="Comic Sans MS"/>
                <a:cs typeface="Comic Sans MS"/>
                <a:sym typeface="Comic Sans MS"/>
              </a:rPr>
              <a:t>#4</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264" name="Shape 264"/>
        <p:cNvGrpSpPr/>
        <p:nvPr/>
      </p:nvGrpSpPr>
      <p:grpSpPr>
        <a:xfrm>
          <a:off x="0" y="0"/>
          <a:ext cx="0" cy="0"/>
          <a:chOff x="0" y="0"/>
          <a:chExt cx="0" cy="0"/>
        </a:xfrm>
      </p:grpSpPr>
      <p:sp>
        <p:nvSpPr>
          <p:cNvPr id="265" name="Shape 265"/>
          <p:cNvSpPr txBox="1"/>
          <p:nvPr>
            <p:ph type="title"/>
          </p:nvPr>
        </p:nvSpPr>
        <p:spPr>
          <a:xfrm>
            <a:off x="311700" y="445025"/>
            <a:ext cx="8520600" cy="613200"/>
          </a:xfrm>
          <a:prstGeom prst="rect">
            <a:avLst/>
          </a:prstGeom>
          <a:solidFill>
            <a:schemeClr val="accent3"/>
          </a:solidFill>
        </p:spPr>
        <p:txBody>
          <a:bodyPr anchorCtr="0" anchor="t" bIns="91425" lIns="91425" rIns="91425" tIns="91425">
            <a:noAutofit/>
          </a:bodyPr>
          <a:lstStyle/>
          <a:p>
            <a:pPr lvl="0" rtl="0" algn="ctr">
              <a:spcBef>
                <a:spcPts val="0"/>
              </a:spcBef>
              <a:buNone/>
            </a:pPr>
            <a:r>
              <a:rPr lang="en">
                <a:latin typeface="Comic Sans MS"/>
                <a:ea typeface="Comic Sans MS"/>
                <a:cs typeface="Comic Sans MS"/>
                <a:sym typeface="Comic Sans MS"/>
              </a:rPr>
              <a:t>Ice Cube Structure Challenge</a:t>
            </a:r>
          </a:p>
        </p:txBody>
      </p:sp>
      <p:sp>
        <p:nvSpPr>
          <p:cNvPr id="266" name="Shape 266"/>
          <p:cNvSpPr txBox="1"/>
          <p:nvPr>
            <p:ph idx="1" type="body"/>
          </p:nvPr>
        </p:nvSpPr>
        <p:spPr>
          <a:xfrm>
            <a:off x="311700" y="1171600"/>
            <a:ext cx="8520600" cy="3801300"/>
          </a:xfrm>
          <a:prstGeom prst="rect">
            <a:avLst/>
          </a:prstGeom>
          <a:solidFill>
            <a:srgbClr val="FFFF00"/>
          </a:solidFill>
        </p:spPr>
        <p:txBody>
          <a:bodyPr anchorCtr="0" anchor="t" bIns="91425" lIns="91425" rIns="91425" tIns="91425">
            <a:noAutofit/>
          </a:bodyPr>
          <a:lstStyle/>
          <a:p>
            <a:pPr lvl="0" rtl="0" algn="ctr">
              <a:spcBef>
                <a:spcPts val="0"/>
              </a:spcBef>
              <a:buNone/>
            </a:pPr>
            <a:r>
              <a:rPr b="1" lang="en">
                <a:latin typeface="Comic Sans MS"/>
                <a:ea typeface="Comic Sans MS"/>
                <a:cs typeface="Comic Sans MS"/>
                <a:sym typeface="Comic Sans MS"/>
              </a:rPr>
              <a:t>The students made a design for their ice cube structure.  We took many pictures and videos for reflections and evaluations</a:t>
            </a:r>
          </a:p>
          <a:p>
            <a:pPr lvl="0" rtl="0" algn="l">
              <a:spcBef>
                <a:spcPts val="0"/>
              </a:spcBef>
              <a:buNone/>
            </a:pPr>
            <a:r>
              <a:t/>
            </a:r>
            <a:endParaRPr b="1">
              <a:latin typeface="Comic Sans MS"/>
              <a:ea typeface="Comic Sans MS"/>
              <a:cs typeface="Comic Sans MS"/>
              <a:sym typeface="Comic Sans MS"/>
            </a:endParaRPr>
          </a:p>
        </p:txBody>
      </p:sp>
      <p:sp>
        <p:nvSpPr>
          <p:cNvPr id="267" name="Shape 267" title="IMG 0317">
            <a:hlinkClick r:id="rId3"/>
          </p:cNvPr>
          <p:cNvSpPr/>
          <p:nvPr/>
        </p:nvSpPr>
        <p:spPr>
          <a:xfrm>
            <a:off x="4541900" y="2025325"/>
            <a:ext cx="3669625" cy="2752225"/>
          </a:xfrm>
          <a:prstGeom prst="rect">
            <a:avLst/>
          </a:prstGeom>
          <a:blipFill>
            <a:blip r:embed="rId4">
              <a:alphaModFix/>
            </a:blip>
            <a:stretch>
              <a:fillRect/>
            </a:stretch>
          </a:blipFill>
          <a:ln>
            <a:noFill/>
          </a:ln>
        </p:spPr>
      </p:sp>
      <p:sp>
        <p:nvSpPr>
          <p:cNvPr id="268" name="Shape 268"/>
          <p:cNvSpPr txBox="1"/>
          <p:nvPr/>
        </p:nvSpPr>
        <p:spPr>
          <a:xfrm>
            <a:off x="601575" y="2085475"/>
            <a:ext cx="3719700" cy="1774800"/>
          </a:xfrm>
          <a:prstGeom prst="rect">
            <a:avLst/>
          </a:prstGeom>
          <a:solidFill>
            <a:srgbClr val="00FF00"/>
          </a:solidFill>
          <a:ln>
            <a:noFill/>
          </a:ln>
        </p:spPr>
        <p:txBody>
          <a:bodyPr anchorCtr="0" anchor="t" bIns="91425" lIns="91425" rIns="91425" tIns="91425">
            <a:noAutofit/>
          </a:bodyPr>
          <a:lstStyle/>
          <a:p>
            <a:pPr lvl="0">
              <a:spcBef>
                <a:spcPts val="0"/>
              </a:spcBef>
              <a:buNone/>
            </a:pPr>
            <a:r>
              <a:rPr b="1" lang="en" sz="1800">
                <a:solidFill>
                  <a:schemeClr val="dk1"/>
                </a:solidFill>
                <a:latin typeface="Comic Sans MS"/>
                <a:ea typeface="Comic Sans MS"/>
                <a:cs typeface="Comic Sans MS"/>
                <a:sym typeface="Comic Sans MS"/>
              </a:rPr>
              <a:t>GOAL:</a:t>
            </a:r>
            <a:r>
              <a:rPr lang="en" sz="1800">
                <a:solidFill>
                  <a:schemeClr val="dk1"/>
                </a:solidFill>
                <a:latin typeface="Comic Sans MS"/>
                <a:ea typeface="Comic Sans MS"/>
                <a:cs typeface="Comic Sans MS"/>
                <a:sym typeface="Comic Sans MS"/>
              </a:rPr>
              <a:t> </a:t>
            </a:r>
          </a:p>
          <a:p>
            <a:pPr lvl="0">
              <a:spcBef>
                <a:spcPts val="0"/>
              </a:spcBef>
              <a:buClr>
                <a:schemeClr val="dk1"/>
              </a:buClr>
              <a:buSzPct val="61111"/>
              <a:buFont typeface="Arial"/>
              <a:buNone/>
            </a:pPr>
            <a:r>
              <a:rPr lang="en" sz="1800">
                <a:solidFill>
                  <a:schemeClr val="dk1"/>
                </a:solidFill>
                <a:latin typeface="Comic Sans MS"/>
                <a:ea typeface="Comic Sans MS"/>
                <a:cs typeface="Comic Sans MS"/>
                <a:sym typeface="Comic Sans MS"/>
              </a:rPr>
              <a:t>through this challenge we wanted students to realize that their structure was an insulator...structures have purposes!</a:t>
            </a:r>
          </a:p>
          <a:p>
            <a:pPr lvl="0">
              <a:spcBef>
                <a:spcPts val="0"/>
              </a:spcBef>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272" name="Shape 272"/>
        <p:cNvGrpSpPr/>
        <p:nvPr/>
      </p:nvGrpSpPr>
      <p:grpSpPr>
        <a:xfrm>
          <a:off x="0" y="0"/>
          <a:ext cx="0" cy="0"/>
          <a:chOff x="0" y="0"/>
          <a:chExt cx="0" cy="0"/>
        </a:xfrm>
      </p:grpSpPr>
      <p:sp>
        <p:nvSpPr>
          <p:cNvPr id="273" name="Shape 273"/>
          <p:cNvSpPr txBox="1"/>
          <p:nvPr>
            <p:ph type="title"/>
          </p:nvPr>
        </p:nvSpPr>
        <p:spPr>
          <a:xfrm>
            <a:off x="311700" y="445025"/>
            <a:ext cx="8520600" cy="613200"/>
          </a:xfrm>
          <a:prstGeom prst="rect">
            <a:avLst/>
          </a:prstGeom>
          <a:solidFill>
            <a:schemeClr val="accent3"/>
          </a:solidFill>
        </p:spPr>
        <p:txBody>
          <a:bodyPr anchorCtr="0" anchor="t" bIns="91425" lIns="91425" rIns="91425" tIns="91425">
            <a:noAutofit/>
          </a:bodyPr>
          <a:lstStyle/>
          <a:p>
            <a:pPr lvl="0" rtl="0" algn="ctr">
              <a:spcBef>
                <a:spcPts val="0"/>
              </a:spcBef>
              <a:buNone/>
            </a:pPr>
            <a:r>
              <a:rPr lang="en">
                <a:latin typeface="Comic Sans MS"/>
                <a:ea typeface="Comic Sans MS"/>
                <a:cs typeface="Comic Sans MS"/>
                <a:sym typeface="Comic Sans MS"/>
              </a:rPr>
              <a:t>Ice Cube Structure Challenge</a:t>
            </a:r>
          </a:p>
        </p:txBody>
      </p:sp>
      <p:sp>
        <p:nvSpPr>
          <p:cNvPr id="274" name="Shape 274"/>
          <p:cNvSpPr txBox="1"/>
          <p:nvPr>
            <p:ph idx="1" type="body"/>
          </p:nvPr>
        </p:nvSpPr>
        <p:spPr>
          <a:xfrm>
            <a:off x="311700" y="1171600"/>
            <a:ext cx="5182800" cy="2688600"/>
          </a:xfrm>
          <a:prstGeom prst="rect">
            <a:avLst/>
          </a:prstGeom>
          <a:solidFill>
            <a:srgbClr val="FFFF00"/>
          </a:solidFill>
        </p:spPr>
        <p:txBody>
          <a:bodyPr anchorCtr="0" anchor="t" bIns="91425" lIns="91425" rIns="91425" tIns="91425">
            <a:noAutofit/>
          </a:bodyPr>
          <a:lstStyle/>
          <a:p>
            <a:pPr lvl="0" rtl="0" algn="ctr">
              <a:spcBef>
                <a:spcPts val="0"/>
              </a:spcBef>
              <a:buNone/>
            </a:pPr>
            <a:r>
              <a:rPr lang="en">
                <a:latin typeface="Comic Sans MS"/>
                <a:ea typeface="Comic Sans MS"/>
                <a:cs typeface="Comic Sans MS"/>
                <a:sym typeface="Comic Sans MS"/>
              </a:rPr>
              <a:t>The students made designs for their ice cube structures. They </a:t>
            </a:r>
            <a:r>
              <a:rPr b="1" lang="en">
                <a:latin typeface="Comic Sans MS"/>
                <a:ea typeface="Comic Sans MS"/>
                <a:cs typeface="Comic Sans MS"/>
                <a:sym typeface="Comic Sans MS"/>
              </a:rPr>
              <a:t>built</a:t>
            </a:r>
            <a:r>
              <a:rPr lang="en">
                <a:latin typeface="Comic Sans MS"/>
                <a:ea typeface="Comic Sans MS"/>
                <a:cs typeface="Comic Sans MS"/>
                <a:sym typeface="Comic Sans MS"/>
              </a:rPr>
              <a:t> it, then </a:t>
            </a:r>
            <a:r>
              <a:rPr b="1" lang="en">
                <a:latin typeface="Comic Sans MS"/>
                <a:ea typeface="Comic Sans MS"/>
                <a:cs typeface="Comic Sans MS"/>
                <a:sym typeface="Comic Sans MS"/>
              </a:rPr>
              <a:t>evaluated</a:t>
            </a:r>
            <a:r>
              <a:rPr lang="en">
                <a:latin typeface="Comic Sans MS"/>
                <a:ea typeface="Comic Sans MS"/>
                <a:cs typeface="Comic Sans MS"/>
                <a:sym typeface="Comic Sans MS"/>
              </a:rPr>
              <a:t> it.  We then had a discussion where vocabulary NATURALLY came up. This led to a second structure which was elaboration and another evaluation!  They were real INQUIRERS! We took many pictures and videos for reflections and evaluations</a:t>
            </a:r>
          </a:p>
          <a:p>
            <a:pPr lvl="0" rtl="0" algn="ctr">
              <a:spcBef>
                <a:spcPts val="0"/>
              </a:spcBef>
              <a:buNone/>
            </a:pPr>
            <a:r>
              <a:t/>
            </a:r>
            <a:endParaRPr b="1">
              <a:latin typeface="Comic Sans MS"/>
              <a:ea typeface="Comic Sans MS"/>
              <a:cs typeface="Comic Sans MS"/>
              <a:sym typeface="Comic Sans MS"/>
            </a:endParaRPr>
          </a:p>
        </p:txBody>
      </p:sp>
      <p:pic>
        <p:nvPicPr>
          <p:cNvPr descr="IMG_0366[1].JPG" id="275" name="Shape 275"/>
          <p:cNvPicPr preferRelativeResize="0"/>
          <p:nvPr/>
        </p:nvPicPr>
        <p:blipFill rotWithShape="1">
          <a:blip r:embed="rId3">
            <a:alphaModFix/>
          </a:blip>
          <a:srcRect b="22618" l="3557" r="15581" t="0"/>
          <a:stretch/>
        </p:blipFill>
        <p:spPr>
          <a:xfrm>
            <a:off x="5544549" y="1171600"/>
            <a:ext cx="3287750" cy="3881676"/>
          </a:xfrm>
          <a:prstGeom prst="rect">
            <a:avLst/>
          </a:prstGeom>
          <a:noFill/>
          <a:ln>
            <a:noFill/>
          </a:ln>
        </p:spPr>
      </p:pic>
      <p:sp>
        <p:nvSpPr>
          <p:cNvPr id="276" name="Shape 276"/>
          <p:cNvSpPr/>
          <p:nvPr/>
        </p:nvSpPr>
        <p:spPr>
          <a:xfrm>
            <a:off x="1609400" y="3973575"/>
            <a:ext cx="2456400" cy="1092900"/>
          </a:xfrm>
          <a:prstGeom prst="roundRect">
            <a:avLst>
              <a:gd fmla="val 16667" name="adj"/>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i="1" lang="en">
                <a:latin typeface="Comic Sans MS"/>
                <a:ea typeface="Comic Sans MS"/>
                <a:cs typeface="Comic Sans MS"/>
                <a:sym typeface="Comic Sans MS"/>
              </a:rPr>
              <a:t>EVALUATE</a:t>
            </a:r>
          </a:p>
          <a:p>
            <a:pPr lvl="0" rtl="0" algn="ctr">
              <a:spcBef>
                <a:spcPts val="0"/>
              </a:spcBef>
              <a:buNone/>
            </a:pPr>
            <a:r>
              <a:rPr lang="en">
                <a:latin typeface="Comic Sans MS"/>
                <a:ea typeface="Comic Sans MS"/>
                <a:cs typeface="Comic Sans MS"/>
                <a:sym typeface="Comic Sans MS"/>
              </a:rPr>
              <a:t>Not just about teacher assessment. Mostly about learners evaluating their understanding</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00"/>
        </a:solidFill>
      </p:bgPr>
    </p:bg>
    <p:spTree>
      <p:nvGrpSpPr>
        <p:cNvPr id="280" name="Shape 280"/>
        <p:cNvGrpSpPr/>
        <p:nvPr/>
      </p:nvGrpSpPr>
      <p:grpSpPr>
        <a:xfrm>
          <a:off x="0" y="0"/>
          <a:ext cx="0" cy="0"/>
          <a:chOff x="0" y="0"/>
          <a:chExt cx="0" cy="0"/>
        </a:xfrm>
      </p:grpSpPr>
      <p:sp>
        <p:nvSpPr>
          <p:cNvPr id="281" name="Shape 281"/>
          <p:cNvSpPr txBox="1"/>
          <p:nvPr>
            <p:ph type="title"/>
          </p:nvPr>
        </p:nvSpPr>
        <p:spPr>
          <a:xfrm>
            <a:off x="311700" y="445025"/>
            <a:ext cx="8361000" cy="613200"/>
          </a:xfrm>
          <a:prstGeom prst="rect">
            <a:avLst/>
          </a:prstGeom>
          <a:solidFill>
            <a:schemeClr val="accent3"/>
          </a:solidFill>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Ice Cube Challenge: </a:t>
            </a:r>
            <a:r>
              <a:rPr lang="en" sz="2400">
                <a:latin typeface="Comic Sans MS"/>
                <a:ea typeface="Comic Sans MS"/>
                <a:cs typeface="Comic Sans MS"/>
                <a:sym typeface="Comic Sans MS"/>
              </a:rPr>
              <a:t>evaluate...elaborate...evaluate!</a:t>
            </a:r>
          </a:p>
        </p:txBody>
      </p:sp>
      <p:pic>
        <p:nvPicPr>
          <p:cNvPr descr="IMG_0322.JPG" id="282" name="Shape 282"/>
          <p:cNvPicPr preferRelativeResize="0"/>
          <p:nvPr/>
        </p:nvPicPr>
        <p:blipFill>
          <a:blip r:embed="rId3">
            <a:alphaModFix/>
          </a:blip>
          <a:stretch>
            <a:fillRect/>
          </a:stretch>
        </p:blipFill>
        <p:spPr>
          <a:xfrm>
            <a:off x="185475" y="1544050"/>
            <a:ext cx="2351199" cy="2346150"/>
          </a:xfrm>
          <a:prstGeom prst="rect">
            <a:avLst/>
          </a:prstGeom>
          <a:noFill/>
          <a:ln>
            <a:noFill/>
          </a:ln>
        </p:spPr>
      </p:pic>
      <p:pic>
        <p:nvPicPr>
          <p:cNvPr descr="IMG_0370.JPG" id="283" name="Shape 283"/>
          <p:cNvPicPr preferRelativeResize="0"/>
          <p:nvPr/>
        </p:nvPicPr>
        <p:blipFill>
          <a:blip r:embed="rId4">
            <a:alphaModFix/>
          </a:blip>
          <a:stretch>
            <a:fillRect/>
          </a:stretch>
        </p:blipFill>
        <p:spPr>
          <a:xfrm>
            <a:off x="2646950" y="1110450"/>
            <a:ext cx="3228463" cy="1729524"/>
          </a:xfrm>
          <a:prstGeom prst="rect">
            <a:avLst/>
          </a:prstGeom>
          <a:noFill/>
          <a:ln>
            <a:noFill/>
          </a:ln>
        </p:spPr>
      </p:pic>
      <p:pic>
        <p:nvPicPr>
          <p:cNvPr descr="IMG_0371.JPG" id="284" name="Shape 284"/>
          <p:cNvPicPr preferRelativeResize="0"/>
          <p:nvPr/>
        </p:nvPicPr>
        <p:blipFill>
          <a:blip r:embed="rId5">
            <a:alphaModFix/>
          </a:blip>
          <a:stretch>
            <a:fillRect/>
          </a:stretch>
        </p:blipFill>
        <p:spPr>
          <a:xfrm>
            <a:off x="5985700" y="1110449"/>
            <a:ext cx="2743874" cy="1945074"/>
          </a:xfrm>
          <a:prstGeom prst="rect">
            <a:avLst/>
          </a:prstGeom>
          <a:noFill/>
          <a:ln>
            <a:noFill/>
          </a:ln>
        </p:spPr>
      </p:pic>
      <p:pic>
        <p:nvPicPr>
          <p:cNvPr descr="IMG_0372.JPG" id="285" name="Shape 285"/>
          <p:cNvPicPr preferRelativeResize="0"/>
          <p:nvPr/>
        </p:nvPicPr>
        <p:blipFill>
          <a:blip r:embed="rId6">
            <a:alphaModFix/>
          </a:blip>
          <a:stretch>
            <a:fillRect/>
          </a:stretch>
        </p:blipFill>
        <p:spPr>
          <a:xfrm>
            <a:off x="2646950" y="2892200"/>
            <a:ext cx="2386250" cy="2075425"/>
          </a:xfrm>
          <a:prstGeom prst="rect">
            <a:avLst/>
          </a:prstGeom>
          <a:noFill/>
          <a:ln>
            <a:noFill/>
          </a:ln>
        </p:spPr>
      </p:pic>
      <p:pic>
        <p:nvPicPr>
          <p:cNvPr descr="IMG_0338.JPG" id="286" name="Shape 286"/>
          <p:cNvPicPr preferRelativeResize="0"/>
          <p:nvPr/>
        </p:nvPicPr>
        <p:blipFill>
          <a:blip r:embed="rId7">
            <a:alphaModFix/>
          </a:blip>
          <a:stretch>
            <a:fillRect/>
          </a:stretch>
        </p:blipFill>
        <p:spPr>
          <a:xfrm>
            <a:off x="5283875" y="3168324"/>
            <a:ext cx="2386250" cy="1774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3"/>
        </a:solidFill>
      </p:bgPr>
    </p:bg>
    <p:spTree>
      <p:nvGrpSpPr>
        <p:cNvPr id="290" name="Shape 290"/>
        <p:cNvGrpSpPr/>
        <p:nvPr/>
      </p:nvGrpSpPr>
      <p:grpSpPr>
        <a:xfrm>
          <a:off x="0" y="0"/>
          <a:ext cx="0" cy="0"/>
          <a:chOff x="0" y="0"/>
          <a:chExt cx="0" cy="0"/>
        </a:xfrm>
      </p:grpSpPr>
      <p:sp>
        <p:nvSpPr>
          <p:cNvPr id="291" name="Shape 291"/>
          <p:cNvSpPr txBox="1"/>
          <p:nvPr>
            <p:ph type="title"/>
          </p:nvPr>
        </p:nvSpPr>
        <p:spPr>
          <a:xfrm>
            <a:off x="311700" y="445025"/>
            <a:ext cx="8520600" cy="613200"/>
          </a:xfrm>
          <a:prstGeom prst="rect">
            <a:avLst/>
          </a:prstGeom>
          <a:solidFill>
            <a:schemeClr val="accent4"/>
          </a:solidFill>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Tallest tower challenge: </a:t>
            </a:r>
            <a:r>
              <a:rPr lang="en" sz="1800">
                <a:latin typeface="Comic Sans MS"/>
                <a:ea typeface="Comic Sans MS"/>
                <a:cs typeface="Comic Sans MS"/>
                <a:sym typeface="Comic Sans MS"/>
              </a:rPr>
              <a:t>build the tallest, strongest tower!</a:t>
            </a:r>
            <a:r>
              <a:rPr lang="en" sz="2400"/>
              <a:t>  </a:t>
            </a:r>
          </a:p>
        </p:txBody>
      </p:sp>
      <p:pic>
        <p:nvPicPr>
          <p:cNvPr descr="IMG_0382.JPG" id="292" name="Shape 292"/>
          <p:cNvPicPr preferRelativeResize="0"/>
          <p:nvPr/>
        </p:nvPicPr>
        <p:blipFill>
          <a:blip r:embed="rId3">
            <a:alphaModFix/>
          </a:blip>
          <a:stretch>
            <a:fillRect/>
          </a:stretch>
        </p:blipFill>
        <p:spPr>
          <a:xfrm rot="-836737">
            <a:off x="511324" y="1373599"/>
            <a:ext cx="2436401" cy="3398926"/>
          </a:xfrm>
          <a:prstGeom prst="rect">
            <a:avLst/>
          </a:prstGeom>
          <a:noFill/>
          <a:ln>
            <a:noFill/>
          </a:ln>
        </p:spPr>
      </p:pic>
      <p:pic>
        <p:nvPicPr>
          <p:cNvPr descr="IMG_0397.JPG" id="293" name="Shape 293"/>
          <p:cNvPicPr preferRelativeResize="0"/>
          <p:nvPr/>
        </p:nvPicPr>
        <p:blipFill>
          <a:blip r:embed="rId4">
            <a:alphaModFix/>
          </a:blip>
          <a:stretch>
            <a:fillRect/>
          </a:stretch>
        </p:blipFill>
        <p:spPr>
          <a:xfrm>
            <a:off x="3541812" y="1396500"/>
            <a:ext cx="2060375" cy="2802350"/>
          </a:xfrm>
          <a:prstGeom prst="rect">
            <a:avLst/>
          </a:prstGeom>
          <a:noFill/>
          <a:ln>
            <a:noFill/>
          </a:ln>
        </p:spPr>
      </p:pic>
      <p:pic>
        <p:nvPicPr>
          <p:cNvPr descr="IMG_0417.JPG" id="294" name="Shape 294"/>
          <p:cNvPicPr preferRelativeResize="0"/>
          <p:nvPr/>
        </p:nvPicPr>
        <p:blipFill>
          <a:blip r:embed="rId5">
            <a:alphaModFix/>
          </a:blip>
          <a:stretch>
            <a:fillRect/>
          </a:stretch>
        </p:blipFill>
        <p:spPr>
          <a:xfrm rot="476664">
            <a:off x="6128804" y="1293169"/>
            <a:ext cx="2601567" cy="3483211"/>
          </a:xfrm>
          <a:prstGeom prst="rect">
            <a:avLst/>
          </a:prstGeom>
          <a:noFill/>
          <a:ln>
            <a:noFill/>
          </a:ln>
        </p:spPr>
      </p:pic>
      <p:sp>
        <p:nvSpPr>
          <p:cNvPr id="295" name="Shape 295"/>
          <p:cNvSpPr/>
          <p:nvPr/>
        </p:nvSpPr>
        <p:spPr>
          <a:xfrm>
            <a:off x="137650" y="938500"/>
            <a:ext cx="975294" cy="806058"/>
          </a:xfrm>
          <a:prstGeom prst="irregularSeal1">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latin typeface="Comic Sans MS"/>
                <a:ea typeface="Comic Sans MS"/>
                <a:cs typeface="Comic Sans MS"/>
                <a:sym typeface="Comic Sans MS"/>
              </a:rPr>
              <a:t>#5</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299" name="Shape 299"/>
        <p:cNvGrpSpPr/>
        <p:nvPr/>
      </p:nvGrpSpPr>
      <p:grpSpPr>
        <a:xfrm>
          <a:off x="0" y="0"/>
          <a:ext cx="0" cy="0"/>
          <a:chOff x="0" y="0"/>
          <a:chExt cx="0" cy="0"/>
        </a:xfrm>
      </p:grpSpPr>
      <p:sp>
        <p:nvSpPr>
          <p:cNvPr id="300" name="Shape 300"/>
          <p:cNvSpPr txBox="1"/>
          <p:nvPr>
            <p:ph type="title"/>
          </p:nvPr>
        </p:nvSpPr>
        <p:spPr>
          <a:xfrm>
            <a:off x="311700" y="445025"/>
            <a:ext cx="5593800" cy="613200"/>
          </a:xfrm>
          <a:prstGeom prst="rect">
            <a:avLst/>
          </a:prstGeom>
          <a:solidFill>
            <a:srgbClr val="FFFF00"/>
          </a:solidFill>
        </p:spPr>
        <p:txBody>
          <a:bodyPr anchorCtr="0" anchor="t" bIns="91425" lIns="91425" rIns="91425" tIns="91425">
            <a:noAutofit/>
          </a:bodyPr>
          <a:lstStyle/>
          <a:p>
            <a:pPr lvl="0">
              <a:spcBef>
                <a:spcPts val="0"/>
              </a:spcBef>
              <a:buNone/>
            </a:pPr>
            <a:r>
              <a:rPr b="1" lang="en">
                <a:latin typeface="Comic Sans MS"/>
                <a:ea typeface="Comic Sans MS"/>
                <a:cs typeface="Comic Sans MS"/>
                <a:sym typeface="Comic Sans MS"/>
              </a:rPr>
              <a:t>Tallest Towers...SUCCESS!!!</a:t>
            </a:r>
          </a:p>
        </p:txBody>
      </p:sp>
      <p:pic>
        <p:nvPicPr>
          <p:cNvPr descr="IMG_0401.JPG" id="301" name="Shape 301"/>
          <p:cNvPicPr preferRelativeResize="0"/>
          <p:nvPr/>
        </p:nvPicPr>
        <p:blipFill>
          <a:blip r:embed="rId3">
            <a:alphaModFix/>
          </a:blip>
          <a:stretch>
            <a:fillRect/>
          </a:stretch>
        </p:blipFill>
        <p:spPr>
          <a:xfrm>
            <a:off x="261574" y="2357012"/>
            <a:ext cx="1994574" cy="2659449"/>
          </a:xfrm>
          <a:prstGeom prst="rect">
            <a:avLst/>
          </a:prstGeom>
          <a:noFill/>
          <a:ln>
            <a:noFill/>
          </a:ln>
        </p:spPr>
      </p:pic>
      <p:pic>
        <p:nvPicPr>
          <p:cNvPr descr="IMG_0406.JPG" id="302" name="Shape 302"/>
          <p:cNvPicPr preferRelativeResize="0"/>
          <p:nvPr/>
        </p:nvPicPr>
        <p:blipFill>
          <a:blip r:embed="rId4">
            <a:alphaModFix/>
          </a:blip>
          <a:stretch>
            <a:fillRect/>
          </a:stretch>
        </p:blipFill>
        <p:spPr>
          <a:xfrm>
            <a:off x="2570075" y="1240775"/>
            <a:ext cx="2226050" cy="2438875"/>
          </a:xfrm>
          <a:prstGeom prst="rect">
            <a:avLst/>
          </a:prstGeom>
          <a:noFill/>
          <a:ln>
            <a:noFill/>
          </a:ln>
        </p:spPr>
      </p:pic>
      <p:pic>
        <p:nvPicPr>
          <p:cNvPr descr="IMG_0416.JPG" id="303" name="Shape 303"/>
          <p:cNvPicPr preferRelativeResize="0"/>
          <p:nvPr/>
        </p:nvPicPr>
        <p:blipFill>
          <a:blip r:embed="rId5">
            <a:alphaModFix/>
          </a:blip>
          <a:stretch>
            <a:fillRect/>
          </a:stretch>
        </p:blipFill>
        <p:spPr>
          <a:xfrm>
            <a:off x="6088400" y="324937"/>
            <a:ext cx="2553374" cy="1915025"/>
          </a:xfrm>
          <a:prstGeom prst="rect">
            <a:avLst/>
          </a:prstGeom>
          <a:noFill/>
          <a:ln>
            <a:noFill/>
          </a:ln>
        </p:spPr>
      </p:pic>
      <p:pic>
        <p:nvPicPr>
          <p:cNvPr descr="IMG_0415.JPG" id="304" name="Shape 304"/>
          <p:cNvPicPr preferRelativeResize="0"/>
          <p:nvPr/>
        </p:nvPicPr>
        <p:blipFill>
          <a:blip r:embed="rId6">
            <a:alphaModFix/>
          </a:blip>
          <a:stretch>
            <a:fillRect/>
          </a:stretch>
        </p:blipFill>
        <p:spPr>
          <a:xfrm>
            <a:off x="5243775" y="2500675"/>
            <a:ext cx="3298675" cy="2372124"/>
          </a:xfrm>
          <a:prstGeom prst="rect">
            <a:avLst/>
          </a:prstGeom>
          <a:noFill/>
          <a:ln>
            <a:noFill/>
          </a:ln>
        </p:spPr>
      </p:pic>
      <p:sp>
        <p:nvSpPr>
          <p:cNvPr id="305" name="Shape 305"/>
          <p:cNvSpPr/>
          <p:nvPr/>
        </p:nvSpPr>
        <p:spPr>
          <a:xfrm>
            <a:off x="3058025" y="4201025"/>
            <a:ext cx="2306100" cy="812100"/>
          </a:xfrm>
          <a:prstGeom prst="rightArrow">
            <a:avLst>
              <a:gd fmla="val 50000" name="adj1"/>
              <a:gd fmla="val 50000" name="adj2"/>
            </a:avLst>
          </a:prstGeom>
          <a:solidFill>
            <a:srgbClr val="FF0000"/>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rPr b="1" lang="en" sz="1200">
                <a:latin typeface="Comic Sans MS"/>
                <a:ea typeface="Comic Sans MS"/>
                <a:cs typeface="Comic Sans MS"/>
                <a:sym typeface="Comic Sans MS"/>
              </a:rPr>
              <a:t>23 books stacked on a paper cylinder!! </a:t>
            </a:r>
          </a:p>
        </p:txBody>
      </p:sp>
      <p:sp>
        <p:nvSpPr>
          <p:cNvPr id="306" name="Shape 306"/>
          <p:cNvSpPr/>
          <p:nvPr/>
        </p:nvSpPr>
        <p:spPr>
          <a:xfrm>
            <a:off x="601575" y="1240775"/>
            <a:ext cx="1654500" cy="1005000"/>
          </a:xfrm>
          <a:prstGeom prst="ellipse">
            <a:avLst/>
          </a:prstGeom>
          <a:solidFill>
            <a:srgbClr val="FF0000"/>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b="1" lang="en" sz="1200">
                <a:latin typeface="Comic Sans MS"/>
                <a:ea typeface="Comic Sans MS"/>
                <a:cs typeface="Comic Sans MS"/>
                <a:sym typeface="Comic Sans MS"/>
              </a:rPr>
              <a:t>A</a:t>
            </a:r>
            <a:r>
              <a:rPr b="1" lang="en" sz="1200">
                <a:latin typeface="Comic Sans MS"/>
                <a:ea typeface="Comic Sans MS"/>
                <a:cs typeface="Comic Sans MS"/>
                <a:sym typeface="Comic Sans MS"/>
              </a:rPr>
              <a:t> cup tower as TALL as them!</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3"/>
        </a:solidFill>
      </p:bgPr>
    </p:bg>
    <p:spTree>
      <p:nvGrpSpPr>
        <p:cNvPr id="310" name="Shape 310"/>
        <p:cNvGrpSpPr/>
        <p:nvPr/>
      </p:nvGrpSpPr>
      <p:grpSpPr>
        <a:xfrm>
          <a:off x="0" y="0"/>
          <a:ext cx="0" cy="0"/>
          <a:chOff x="0" y="0"/>
          <a:chExt cx="0" cy="0"/>
        </a:xfrm>
      </p:grpSpPr>
      <p:sp>
        <p:nvSpPr>
          <p:cNvPr id="311" name="Shape 311"/>
          <p:cNvSpPr txBox="1"/>
          <p:nvPr>
            <p:ph type="title"/>
          </p:nvPr>
        </p:nvSpPr>
        <p:spPr>
          <a:xfrm>
            <a:off x="1314350" y="150375"/>
            <a:ext cx="7468800" cy="882000"/>
          </a:xfrm>
          <a:prstGeom prst="rect">
            <a:avLst/>
          </a:prstGeom>
          <a:solidFill>
            <a:schemeClr val="lt2"/>
          </a:solidFill>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Building Bridges:</a:t>
            </a:r>
            <a:r>
              <a:rPr lang="en" sz="1800">
                <a:latin typeface="Comic Sans MS"/>
                <a:ea typeface="Comic Sans MS"/>
                <a:cs typeface="Comic Sans MS"/>
                <a:sym typeface="Comic Sans MS"/>
              </a:rPr>
              <a:t> students had to design and build a bridge that could hold a load...</a:t>
            </a:r>
          </a:p>
        </p:txBody>
      </p:sp>
      <p:sp>
        <p:nvSpPr>
          <p:cNvPr id="312" name="Shape 312"/>
          <p:cNvSpPr/>
          <p:nvPr/>
        </p:nvSpPr>
        <p:spPr>
          <a:xfrm>
            <a:off x="401050" y="290425"/>
            <a:ext cx="842184" cy="922427"/>
          </a:xfrm>
          <a:prstGeom prst="irregularSeal1">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latin typeface="Comic Sans MS"/>
                <a:ea typeface="Comic Sans MS"/>
                <a:cs typeface="Comic Sans MS"/>
                <a:sym typeface="Comic Sans MS"/>
              </a:rPr>
              <a:t>#6</a:t>
            </a:r>
          </a:p>
        </p:txBody>
      </p:sp>
      <p:pic>
        <p:nvPicPr>
          <p:cNvPr descr="IMG_0444[1].JPG" id="313" name="Shape 313"/>
          <p:cNvPicPr preferRelativeResize="0"/>
          <p:nvPr/>
        </p:nvPicPr>
        <p:blipFill>
          <a:blip r:embed="rId3">
            <a:alphaModFix/>
          </a:blip>
          <a:stretch>
            <a:fillRect/>
          </a:stretch>
        </p:blipFill>
        <p:spPr>
          <a:xfrm rot="-1032531">
            <a:off x="293121" y="1661585"/>
            <a:ext cx="2582557" cy="1936879"/>
          </a:xfrm>
          <a:prstGeom prst="rect">
            <a:avLst/>
          </a:prstGeom>
          <a:noFill/>
          <a:ln>
            <a:noFill/>
          </a:ln>
        </p:spPr>
      </p:pic>
      <p:pic>
        <p:nvPicPr>
          <p:cNvPr descr="IMG_0445[1].JPG" id="314" name="Shape 314"/>
          <p:cNvPicPr preferRelativeResize="0"/>
          <p:nvPr/>
        </p:nvPicPr>
        <p:blipFill>
          <a:blip r:embed="rId4">
            <a:alphaModFix/>
          </a:blip>
          <a:stretch>
            <a:fillRect/>
          </a:stretch>
        </p:blipFill>
        <p:spPr>
          <a:xfrm rot="1369443">
            <a:off x="6288921" y="1662257"/>
            <a:ext cx="2580710" cy="1935534"/>
          </a:xfrm>
          <a:prstGeom prst="rect">
            <a:avLst/>
          </a:prstGeom>
          <a:noFill/>
          <a:ln>
            <a:noFill/>
          </a:ln>
        </p:spPr>
      </p:pic>
      <p:pic>
        <p:nvPicPr>
          <p:cNvPr descr="IMG_0447[1].JPG" id="315" name="Shape 315"/>
          <p:cNvPicPr preferRelativeResize="0"/>
          <p:nvPr/>
        </p:nvPicPr>
        <p:blipFill rotWithShape="1">
          <a:blip r:embed="rId5">
            <a:alphaModFix/>
          </a:blip>
          <a:srcRect b="0" l="10816" r="31000" t="0"/>
          <a:stretch/>
        </p:blipFill>
        <p:spPr>
          <a:xfrm>
            <a:off x="3293650" y="1240525"/>
            <a:ext cx="2556700" cy="3295450"/>
          </a:xfrm>
          <a:prstGeom prst="rect">
            <a:avLst/>
          </a:prstGeom>
          <a:noFill/>
          <a:ln>
            <a:noFill/>
          </a:ln>
        </p:spPr>
      </p:pic>
      <p:sp>
        <p:nvSpPr>
          <p:cNvPr id="316" name="Shape 316"/>
          <p:cNvSpPr/>
          <p:nvPr/>
        </p:nvSpPr>
        <p:spPr>
          <a:xfrm>
            <a:off x="351000" y="4022550"/>
            <a:ext cx="2556600" cy="689700"/>
          </a:xfrm>
          <a:prstGeom prst="roundRect">
            <a:avLst>
              <a:gd fmla="val 50000" name="adj"/>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2400">
                <a:latin typeface="Comic Sans MS"/>
                <a:ea typeface="Comic Sans MS"/>
                <a:cs typeface="Comic Sans MS"/>
                <a:sym typeface="Comic Sans MS"/>
              </a:rPr>
              <a:t>FOCUS</a:t>
            </a:r>
          </a:p>
        </p:txBody>
      </p:sp>
      <p:sp>
        <p:nvSpPr>
          <p:cNvPr id="317" name="Shape 317"/>
          <p:cNvSpPr/>
          <p:nvPr/>
        </p:nvSpPr>
        <p:spPr>
          <a:xfrm>
            <a:off x="6128175" y="4087325"/>
            <a:ext cx="2556600" cy="689700"/>
          </a:xfrm>
          <a:prstGeom prst="roundRect">
            <a:avLst>
              <a:gd fmla="val 47669" name="adj"/>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400">
                <a:latin typeface="Comic Sans MS"/>
                <a:ea typeface="Comic Sans MS"/>
                <a:cs typeface="Comic Sans MS"/>
                <a:sym typeface="Comic Sans MS"/>
              </a:rPr>
              <a:t>FOCUS</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00"/>
        </a:solidFill>
      </p:bgPr>
    </p:bg>
    <p:spTree>
      <p:nvGrpSpPr>
        <p:cNvPr id="321" name="Shape 321"/>
        <p:cNvGrpSpPr/>
        <p:nvPr/>
      </p:nvGrpSpPr>
      <p:grpSpPr>
        <a:xfrm>
          <a:off x="0" y="0"/>
          <a:ext cx="0" cy="0"/>
          <a:chOff x="0" y="0"/>
          <a:chExt cx="0" cy="0"/>
        </a:xfrm>
      </p:grpSpPr>
      <p:sp>
        <p:nvSpPr>
          <p:cNvPr id="322" name="Shape 322"/>
          <p:cNvSpPr txBox="1"/>
          <p:nvPr>
            <p:ph type="title"/>
          </p:nvPr>
        </p:nvSpPr>
        <p:spPr>
          <a:xfrm>
            <a:off x="2887950" y="190475"/>
            <a:ext cx="3368100" cy="607200"/>
          </a:xfrm>
          <a:prstGeom prst="rect">
            <a:avLst/>
          </a:prstGeom>
          <a:solidFill>
            <a:srgbClr val="FF0000"/>
          </a:solidFill>
        </p:spPr>
        <p:txBody>
          <a:bodyPr anchorCtr="0" anchor="t" bIns="91425" lIns="91425" rIns="91425" tIns="91425">
            <a:noAutofit/>
          </a:bodyPr>
          <a:lstStyle/>
          <a:p>
            <a:pPr lvl="0" rtl="0" algn="ctr">
              <a:spcBef>
                <a:spcPts val="0"/>
              </a:spcBef>
              <a:buNone/>
            </a:pPr>
            <a:r>
              <a:rPr lang="en">
                <a:latin typeface="Comic Sans MS"/>
                <a:ea typeface="Comic Sans MS"/>
                <a:cs typeface="Comic Sans MS"/>
                <a:sym typeface="Comic Sans MS"/>
              </a:rPr>
              <a:t>Building Bridges</a:t>
            </a:r>
          </a:p>
        </p:txBody>
      </p:sp>
      <p:sp>
        <p:nvSpPr>
          <p:cNvPr id="323" name="Shape 323" title="IMG 04711">
            <a:hlinkClick r:id="rId3"/>
          </p:cNvPr>
          <p:cNvSpPr/>
          <p:nvPr/>
        </p:nvSpPr>
        <p:spPr>
          <a:xfrm>
            <a:off x="5262924" y="980100"/>
            <a:ext cx="3699699" cy="2774774"/>
          </a:xfrm>
          <a:prstGeom prst="rect">
            <a:avLst/>
          </a:prstGeom>
          <a:blipFill>
            <a:blip r:embed="rId4">
              <a:alphaModFix/>
            </a:blip>
            <a:stretch>
              <a:fillRect/>
            </a:stretch>
          </a:blipFill>
          <a:ln>
            <a:noFill/>
          </a:ln>
        </p:spPr>
      </p:sp>
      <p:sp>
        <p:nvSpPr>
          <p:cNvPr id="324" name="Shape 324" title="IMG 04591">
            <a:hlinkClick r:id="rId5"/>
          </p:cNvPr>
          <p:cNvSpPr/>
          <p:nvPr/>
        </p:nvSpPr>
        <p:spPr>
          <a:xfrm>
            <a:off x="280725" y="2113075"/>
            <a:ext cx="3699699" cy="2774774"/>
          </a:xfrm>
          <a:prstGeom prst="rect">
            <a:avLst/>
          </a:prstGeom>
          <a:blipFill>
            <a:blip r:embed="rId6">
              <a:alphaModFix/>
            </a:blip>
            <a:stretch>
              <a:fillRect/>
            </a:stretch>
          </a:blipFill>
          <a:ln>
            <a:noFill/>
          </a:ln>
        </p:spPr>
      </p:sp>
      <p:sp>
        <p:nvSpPr>
          <p:cNvPr id="325" name="Shape 325"/>
          <p:cNvSpPr/>
          <p:nvPr/>
        </p:nvSpPr>
        <p:spPr>
          <a:xfrm>
            <a:off x="741950" y="934000"/>
            <a:ext cx="2927664" cy="1042740"/>
          </a:xfrm>
          <a:prstGeom prst="cloud">
            <a:avLst/>
          </a:prstGeom>
          <a:solidFill>
            <a:srgbClr val="6FA8D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800">
                <a:latin typeface="Comic Sans MS"/>
                <a:ea typeface="Comic Sans MS"/>
                <a:cs typeface="Comic Sans MS"/>
                <a:sym typeface="Comic Sans MS"/>
              </a:rPr>
              <a:t>EVALUATE!!</a:t>
            </a:r>
          </a:p>
        </p:txBody>
      </p:sp>
      <p:sp>
        <p:nvSpPr>
          <p:cNvPr id="326" name="Shape 326"/>
          <p:cNvSpPr/>
          <p:nvPr/>
        </p:nvSpPr>
        <p:spPr>
          <a:xfrm>
            <a:off x="5648938" y="3845100"/>
            <a:ext cx="2927664" cy="1042740"/>
          </a:xfrm>
          <a:prstGeom prst="cloud">
            <a:avLst/>
          </a:prstGeom>
          <a:solidFill>
            <a:srgbClr val="6D9EEB"/>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800">
                <a:latin typeface="Comic Sans MS"/>
                <a:ea typeface="Comic Sans MS"/>
                <a:cs typeface="Comic Sans MS"/>
                <a:sym typeface="Comic Sans MS"/>
              </a:rPr>
              <a:t>ELABORATE!!</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0000"/>
        </a:solidFill>
      </p:bgPr>
    </p:bg>
    <p:spTree>
      <p:nvGrpSpPr>
        <p:cNvPr id="330" name="Shape 330"/>
        <p:cNvGrpSpPr/>
        <p:nvPr/>
      </p:nvGrpSpPr>
      <p:grpSpPr>
        <a:xfrm>
          <a:off x="0" y="0"/>
          <a:ext cx="0" cy="0"/>
          <a:chOff x="0" y="0"/>
          <a:chExt cx="0" cy="0"/>
        </a:xfrm>
      </p:grpSpPr>
      <p:sp>
        <p:nvSpPr>
          <p:cNvPr id="331" name="Shape 331"/>
          <p:cNvSpPr txBox="1"/>
          <p:nvPr>
            <p:ph type="title"/>
          </p:nvPr>
        </p:nvSpPr>
        <p:spPr>
          <a:xfrm>
            <a:off x="311700" y="94100"/>
            <a:ext cx="8520600" cy="1068900"/>
          </a:xfrm>
          <a:prstGeom prst="rect">
            <a:avLst/>
          </a:prstGeom>
          <a:solidFill>
            <a:srgbClr val="FFFF00"/>
          </a:solidFill>
        </p:spPr>
        <p:txBody>
          <a:bodyPr anchorCtr="0" anchor="t" bIns="91425" lIns="91425" rIns="91425" tIns="91425">
            <a:noAutofit/>
          </a:bodyPr>
          <a:lstStyle/>
          <a:p>
            <a:pPr lvl="0">
              <a:spcBef>
                <a:spcPts val="0"/>
              </a:spcBef>
              <a:buNone/>
            </a:pPr>
            <a:r>
              <a:rPr lang="en">
                <a:solidFill>
                  <a:srgbClr val="1C4587"/>
                </a:solidFill>
                <a:latin typeface="Comic Sans MS"/>
                <a:ea typeface="Comic Sans MS"/>
                <a:cs typeface="Comic Sans MS"/>
                <a:sym typeface="Comic Sans MS"/>
              </a:rPr>
              <a:t>BRICKS FOR KIDZ!</a:t>
            </a:r>
            <a:r>
              <a:rPr lang="en">
                <a:latin typeface="Comic Sans MS"/>
                <a:ea typeface="Comic Sans MS"/>
                <a:cs typeface="Comic Sans MS"/>
                <a:sym typeface="Comic Sans MS"/>
              </a:rPr>
              <a:t> </a:t>
            </a:r>
            <a:r>
              <a:rPr lang="en" sz="1400">
                <a:latin typeface="Comic Sans MS"/>
                <a:ea typeface="Comic Sans MS"/>
                <a:cs typeface="Comic Sans MS"/>
                <a:sym typeface="Comic Sans MS"/>
              </a:rPr>
              <a:t>For the unit end project, we decided to involve the ENTIRE school!  The school got involved with STEM activities from this organization for an ENTIRE day!  Lots of fun with science, engineering, math… </a:t>
            </a:r>
          </a:p>
          <a:p>
            <a:pPr lvl="0" rtl="0">
              <a:spcBef>
                <a:spcPts val="0"/>
              </a:spcBef>
              <a:buNone/>
            </a:pPr>
            <a:r>
              <a:rPr lang="en">
                <a:latin typeface="Comic Sans MS"/>
                <a:ea typeface="Comic Sans MS"/>
                <a:cs typeface="Comic Sans MS"/>
                <a:sym typeface="Comic Sans MS"/>
              </a:rPr>
              <a:t>  </a:t>
            </a:r>
          </a:p>
        </p:txBody>
      </p:sp>
      <p:pic>
        <p:nvPicPr>
          <p:cNvPr descr="IMG_0478[1].JPG" id="332" name="Shape 332"/>
          <p:cNvPicPr preferRelativeResize="0"/>
          <p:nvPr/>
        </p:nvPicPr>
        <p:blipFill>
          <a:blip r:embed="rId3">
            <a:alphaModFix/>
          </a:blip>
          <a:stretch>
            <a:fillRect/>
          </a:stretch>
        </p:blipFill>
        <p:spPr>
          <a:xfrm>
            <a:off x="150425" y="1250800"/>
            <a:ext cx="2426349" cy="1704475"/>
          </a:xfrm>
          <a:prstGeom prst="rect">
            <a:avLst/>
          </a:prstGeom>
          <a:noFill/>
          <a:ln>
            <a:noFill/>
          </a:ln>
        </p:spPr>
      </p:pic>
      <p:pic>
        <p:nvPicPr>
          <p:cNvPr descr="IMG_0479[1].JPG" id="333" name="Shape 333"/>
          <p:cNvPicPr preferRelativeResize="0"/>
          <p:nvPr/>
        </p:nvPicPr>
        <p:blipFill>
          <a:blip r:embed="rId4">
            <a:alphaModFix/>
          </a:blip>
          <a:stretch>
            <a:fillRect/>
          </a:stretch>
        </p:blipFill>
        <p:spPr>
          <a:xfrm>
            <a:off x="3431912" y="1250800"/>
            <a:ext cx="2272624" cy="1704475"/>
          </a:xfrm>
          <a:prstGeom prst="rect">
            <a:avLst/>
          </a:prstGeom>
          <a:noFill/>
          <a:ln>
            <a:noFill/>
          </a:ln>
        </p:spPr>
      </p:pic>
      <p:pic>
        <p:nvPicPr>
          <p:cNvPr descr="IMG_0530[1].JPG" id="334" name="Shape 334"/>
          <p:cNvPicPr preferRelativeResize="0"/>
          <p:nvPr/>
        </p:nvPicPr>
        <p:blipFill>
          <a:blip r:embed="rId5">
            <a:alphaModFix/>
          </a:blip>
          <a:stretch>
            <a:fillRect/>
          </a:stretch>
        </p:blipFill>
        <p:spPr>
          <a:xfrm>
            <a:off x="230625" y="3358900"/>
            <a:ext cx="2072100" cy="1554075"/>
          </a:xfrm>
          <a:prstGeom prst="rect">
            <a:avLst/>
          </a:prstGeom>
          <a:noFill/>
          <a:ln>
            <a:noFill/>
          </a:ln>
        </p:spPr>
      </p:pic>
      <p:pic>
        <p:nvPicPr>
          <p:cNvPr descr="IMG_0533[1].JPG" id="335" name="Shape 335"/>
          <p:cNvPicPr preferRelativeResize="0"/>
          <p:nvPr/>
        </p:nvPicPr>
        <p:blipFill>
          <a:blip r:embed="rId6">
            <a:alphaModFix/>
          </a:blip>
          <a:stretch>
            <a:fillRect/>
          </a:stretch>
        </p:blipFill>
        <p:spPr>
          <a:xfrm>
            <a:off x="4024700" y="3265537"/>
            <a:ext cx="2107200" cy="1580400"/>
          </a:xfrm>
          <a:prstGeom prst="rect">
            <a:avLst/>
          </a:prstGeom>
          <a:noFill/>
          <a:ln>
            <a:noFill/>
          </a:ln>
        </p:spPr>
      </p:pic>
      <p:pic>
        <p:nvPicPr>
          <p:cNvPr descr="IMG_0571[1].JPG" id="336" name="Shape 336"/>
          <p:cNvPicPr preferRelativeResize="0"/>
          <p:nvPr/>
        </p:nvPicPr>
        <p:blipFill>
          <a:blip r:embed="rId7">
            <a:alphaModFix/>
          </a:blip>
          <a:stretch>
            <a:fillRect/>
          </a:stretch>
        </p:blipFill>
        <p:spPr>
          <a:xfrm>
            <a:off x="6760187" y="3198475"/>
            <a:ext cx="2072100" cy="1554075"/>
          </a:xfrm>
          <a:prstGeom prst="rect">
            <a:avLst/>
          </a:prstGeom>
          <a:noFill/>
          <a:ln>
            <a:noFill/>
          </a:ln>
        </p:spPr>
      </p:pic>
      <p:sp>
        <p:nvSpPr>
          <p:cNvPr id="337" name="Shape 337"/>
          <p:cNvSpPr/>
          <p:nvPr/>
        </p:nvSpPr>
        <p:spPr>
          <a:xfrm>
            <a:off x="1874925" y="2195774"/>
            <a:ext cx="2747196" cy="2205846"/>
          </a:xfrm>
          <a:prstGeom prst="irregularSeal1">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a:latin typeface="Comic Sans MS"/>
                <a:ea typeface="Comic Sans MS"/>
                <a:cs typeface="Comic Sans MS"/>
                <a:sym typeface="Comic Sans MS"/>
              </a:rPr>
              <a:t>ENGAGED</a:t>
            </a:r>
          </a:p>
          <a:p>
            <a:pPr lvl="0">
              <a:spcBef>
                <a:spcPts val="0"/>
              </a:spcBef>
              <a:buNone/>
            </a:pPr>
            <a:r>
              <a:t/>
            </a:r>
            <a:endParaRPr>
              <a:latin typeface="Comic Sans MS"/>
              <a:ea typeface="Comic Sans MS"/>
              <a:cs typeface="Comic Sans MS"/>
              <a:sym typeface="Comic Sans MS"/>
            </a:endParaRPr>
          </a:p>
          <a:p>
            <a:pPr lvl="0">
              <a:spcBef>
                <a:spcPts val="0"/>
              </a:spcBef>
              <a:buNone/>
            </a:pPr>
            <a:r>
              <a:rPr lang="en">
                <a:latin typeface="Comic Sans MS"/>
                <a:ea typeface="Comic Sans MS"/>
                <a:cs typeface="Comic Sans MS"/>
                <a:sym typeface="Comic Sans MS"/>
              </a:rPr>
              <a:t>ENGINEERING</a:t>
            </a:r>
          </a:p>
        </p:txBody>
      </p:sp>
      <p:pic>
        <p:nvPicPr>
          <p:cNvPr descr="IMG_0532[1].JPG" id="338" name="Shape 338"/>
          <p:cNvPicPr preferRelativeResize="0"/>
          <p:nvPr/>
        </p:nvPicPr>
        <p:blipFill>
          <a:blip r:embed="rId8">
            <a:alphaModFix/>
          </a:blip>
          <a:stretch>
            <a:fillRect/>
          </a:stretch>
        </p:blipFill>
        <p:spPr>
          <a:xfrm>
            <a:off x="6452825" y="1288437"/>
            <a:ext cx="2379465" cy="17845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0000"/>
        </a:solidFill>
      </p:bgPr>
    </p:bg>
    <p:spTree>
      <p:nvGrpSpPr>
        <p:cNvPr id="342" name="Shape 342"/>
        <p:cNvGrpSpPr/>
        <p:nvPr/>
      </p:nvGrpSpPr>
      <p:grpSpPr>
        <a:xfrm>
          <a:off x="0" y="0"/>
          <a:ext cx="0" cy="0"/>
          <a:chOff x="0" y="0"/>
          <a:chExt cx="0" cy="0"/>
        </a:xfrm>
      </p:grpSpPr>
      <p:sp>
        <p:nvSpPr>
          <p:cNvPr id="343" name="Shape 343"/>
          <p:cNvSpPr txBox="1"/>
          <p:nvPr>
            <p:ph type="title"/>
          </p:nvPr>
        </p:nvSpPr>
        <p:spPr>
          <a:xfrm>
            <a:off x="311700" y="94125"/>
            <a:ext cx="8520600" cy="1068900"/>
          </a:xfrm>
          <a:prstGeom prst="rect">
            <a:avLst/>
          </a:prstGeom>
          <a:solidFill>
            <a:srgbClr val="FFFF00"/>
          </a:solidFill>
        </p:spPr>
        <p:txBody>
          <a:bodyPr anchorCtr="0" anchor="t" bIns="91425" lIns="91425" rIns="91425" tIns="91425">
            <a:noAutofit/>
          </a:bodyPr>
          <a:lstStyle/>
          <a:p>
            <a:pPr lvl="0" rtl="0">
              <a:spcBef>
                <a:spcPts val="0"/>
              </a:spcBef>
              <a:buNone/>
            </a:pPr>
            <a:r>
              <a:rPr lang="en">
                <a:solidFill>
                  <a:srgbClr val="1C4587"/>
                </a:solidFill>
                <a:latin typeface="Comic Sans MS"/>
                <a:ea typeface="Comic Sans MS"/>
                <a:cs typeface="Comic Sans MS"/>
                <a:sym typeface="Comic Sans MS"/>
              </a:rPr>
              <a:t>BRICKS FOR KIDZ!</a:t>
            </a:r>
            <a:r>
              <a:rPr lang="en">
                <a:latin typeface="Comic Sans MS"/>
                <a:ea typeface="Comic Sans MS"/>
                <a:cs typeface="Comic Sans MS"/>
                <a:sym typeface="Comic Sans MS"/>
              </a:rPr>
              <a:t> </a:t>
            </a:r>
            <a:r>
              <a:rPr lang="en" sz="1400">
                <a:latin typeface="Comic Sans MS"/>
                <a:ea typeface="Comic Sans MS"/>
                <a:cs typeface="Comic Sans MS"/>
                <a:sym typeface="Comic Sans MS"/>
              </a:rPr>
              <a:t>For the unit end project, we decided to involve the ENTIRE school!  The school got involved with STEM activities from this organization for an ENTIRE day!  Lots of fun with science, engineering, math… </a:t>
            </a:r>
          </a:p>
          <a:p>
            <a:pPr lvl="0" rtl="0">
              <a:spcBef>
                <a:spcPts val="0"/>
              </a:spcBef>
              <a:buNone/>
            </a:pPr>
            <a:r>
              <a:rPr lang="en">
                <a:latin typeface="Comic Sans MS"/>
                <a:ea typeface="Comic Sans MS"/>
                <a:cs typeface="Comic Sans MS"/>
                <a:sym typeface="Comic Sans MS"/>
              </a:rPr>
              <a:t>  </a:t>
            </a:r>
          </a:p>
        </p:txBody>
      </p:sp>
      <p:pic>
        <p:nvPicPr>
          <p:cNvPr descr="IMG_0491[1].JPG" id="344" name="Shape 344"/>
          <p:cNvPicPr preferRelativeResize="0"/>
          <p:nvPr/>
        </p:nvPicPr>
        <p:blipFill>
          <a:blip r:embed="rId3">
            <a:alphaModFix/>
          </a:blip>
          <a:stretch>
            <a:fillRect/>
          </a:stretch>
        </p:blipFill>
        <p:spPr>
          <a:xfrm>
            <a:off x="431125" y="1373631"/>
            <a:ext cx="2272624" cy="1704468"/>
          </a:xfrm>
          <a:prstGeom prst="rect">
            <a:avLst/>
          </a:prstGeom>
          <a:noFill/>
          <a:ln>
            <a:noFill/>
          </a:ln>
        </p:spPr>
      </p:pic>
      <p:pic>
        <p:nvPicPr>
          <p:cNvPr descr="IMG_0489[1].JPG" id="345" name="Shape 345"/>
          <p:cNvPicPr preferRelativeResize="0"/>
          <p:nvPr/>
        </p:nvPicPr>
        <p:blipFill>
          <a:blip r:embed="rId4">
            <a:alphaModFix/>
          </a:blip>
          <a:stretch>
            <a:fillRect/>
          </a:stretch>
        </p:blipFill>
        <p:spPr>
          <a:xfrm>
            <a:off x="3148250" y="1259575"/>
            <a:ext cx="2326125" cy="1744599"/>
          </a:xfrm>
          <a:prstGeom prst="rect">
            <a:avLst/>
          </a:prstGeom>
          <a:noFill/>
          <a:ln>
            <a:noFill/>
          </a:ln>
        </p:spPr>
      </p:pic>
      <p:pic>
        <p:nvPicPr>
          <p:cNvPr descr="IMG_0548[1].JPG" id="346" name="Shape 346"/>
          <p:cNvPicPr preferRelativeResize="0"/>
          <p:nvPr/>
        </p:nvPicPr>
        <p:blipFill>
          <a:blip r:embed="rId5">
            <a:alphaModFix/>
          </a:blip>
          <a:stretch>
            <a:fillRect/>
          </a:stretch>
        </p:blipFill>
        <p:spPr>
          <a:xfrm>
            <a:off x="6216325" y="1373631"/>
            <a:ext cx="2272624" cy="1704468"/>
          </a:xfrm>
          <a:prstGeom prst="rect">
            <a:avLst/>
          </a:prstGeom>
          <a:noFill/>
          <a:ln>
            <a:noFill/>
          </a:ln>
        </p:spPr>
      </p:pic>
      <p:pic>
        <p:nvPicPr>
          <p:cNvPr descr="IMG_0552[1].JPG" id="347" name="Shape 347"/>
          <p:cNvPicPr preferRelativeResize="0"/>
          <p:nvPr/>
        </p:nvPicPr>
        <p:blipFill>
          <a:blip r:embed="rId6">
            <a:alphaModFix/>
          </a:blip>
          <a:stretch>
            <a:fillRect/>
          </a:stretch>
        </p:blipFill>
        <p:spPr>
          <a:xfrm>
            <a:off x="912399" y="3198381"/>
            <a:ext cx="2326125" cy="1744594"/>
          </a:xfrm>
          <a:prstGeom prst="rect">
            <a:avLst/>
          </a:prstGeom>
          <a:noFill/>
          <a:ln>
            <a:noFill/>
          </a:ln>
        </p:spPr>
      </p:pic>
      <p:pic>
        <p:nvPicPr>
          <p:cNvPr descr="IMG_0554[1].JPG" id="348" name="Shape 348"/>
          <p:cNvPicPr preferRelativeResize="0"/>
          <p:nvPr/>
        </p:nvPicPr>
        <p:blipFill>
          <a:blip r:embed="rId7">
            <a:alphaModFix/>
          </a:blip>
          <a:stretch>
            <a:fillRect/>
          </a:stretch>
        </p:blipFill>
        <p:spPr>
          <a:xfrm>
            <a:off x="5875450" y="3198375"/>
            <a:ext cx="2326125" cy="1744587"/>
          </a:xfrm>
          <a:prstGeom prst="rect">
            <a:avLst/>
          </a:prstGeom>
          <a:noFill/>
          <a:ln>
            <a:noFill/>
          </a:ln>
        </p:spPr>
      </p:pic>
      <p:sp>
        <p:nvSpPr>
          <p:cNvPr id="349" name="Shape 349"/>
          <p:cNvSpPr/>
          <p:nvPr/>
        </p:nvSpPr>
        <p:spPr>
          <a:xfrm>
            <a:off x="3328725" y="3078101"/>
            <a:ext cx="2486538" cy="1975158"/>
          </a:xfrm>
          <a:prstGeom prst="irregularSeal1">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b="1" lang="en">
                <a:latin typeface="Comic Sans MS"/>
                <a:ea typeface="Comic Sans MS"/>
                <a:cs typeface="Comic Sans MS"/>
                <a:sym typeface="Comic Sans MS"/>
              </a:rPr>
              <a:t>SUCCESS!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 name="Shape 77"/>
        <p:cNvGrpSpPr/>
        <p:nvPr/>
      </p:nvGrpSpPr>
      <p:grpSpPr>
        <a:xfrm>
          <a:off x="0" y="0"/>
          <a:ext cx="0" cy="0"/>
          <a:chOff x="0" y="0"/>
          <a:chExt cx="0" cy="0"/>
        </a:xfrm>
      </p:grpSpPr>
      <p:sp>
        <p:nvSpPr>
          <p:cNvPr id="78" name="Shape 78"/>
          <p:cNvSpPr txBox="1"/>
          <p:nvPr>
            <p:ph type="title"/>
          </p:nvPr>
        </p:nvSpPr>
        <p:spPr>
          <a:xfrm>
            <a:off x="352300" y="208875"/>
            <a:ext cx="8118600" cy="904200"/>
          </a:xfrm>
          <a:prstGeom prst="rect">
            <a:avLst/>
          </a:prstGeom>
          <a:solidFill>
            <a:schemeClr val="accent4"/>
          </a:solidFill>
        </p:spPr>
        <p:txBody>
          <a:bodyPr anchorCtr="0" anchor="b" bIns="91425" lIns="91425" rIns="91425" tIns="91425">
            <a:noAutofit/>
          </a:bodyPr>
          <a:lstStyle/>
          <a:p>
            <a:pPr lvl="0" algn="ctr">
              <a:spcBef>
                <a:spcPts val="0"/>
              </a:spcBef>
              <a:buNone/>
            </a:pPr>
            <a:r>
              <a:rPr lang="en">
                <a:latin typeface="Comic Sans MS"/>
                <a:ea typeface="Comic Sans MS"/>
                <a:cs typeface="Comic Sans MS"/>
                <a:sym typeface="Comic Sans MS"/>
              </a:rPr>
              <a:t>Team Members</a:t>
            </a:r>
          </a:p>
        </p:txBody>
      </p:sp>
      <p:sp>
        <p:nvSpPr>
          <p:cNvPr id="79" name="Shape 79"/>
          <p:cNvSpPr/>
          <p:nvPr/>
        </p:nvSpPr>
        <p:spPr>
          <a:xfrm>
            <a:off x="280725" y="1113075"/>
            <a:ext cx="4672200" cy="3398700"/>
          </a:xfrm>
          <a:prstGeom prst="cloudCallout">
            <a:avLst>
              <a:gd fmla="val -20833" name="adj1"/>
              <a:gd fmla="val 62500" name="adj2"/>
            </a:avLst>
          </a:prstGeom>
          <a:solidFill>
            <a:srgbClr val="D5A6BD"/>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b="1" lang="en" sz="1800">
                <a:latin typeface="Comic Sans MS"/>
                <a:ea typeface="Comic Sans MS"/>
                <a:cs typeface="Comic Sans MS"/>
                <a:sym typeface="Comic Sans MS"/>
              </a:rPr>
              <a:t>Colleen Power</a:t>
            </a:r>
            <a:r>
              <a:rPr lang="en" sz="1800">
                <a:latin typeface="Comic Sans MS"/>
                <a:ea typeface="Comic Sans MS"/>
                <a:cs typeface="Comic Sans MS"/>
                <a:sym typeface="Comic Sans MS"/>
              </a:rPr>
              <a:t> has been teaching for 28 years in the Primary Classroom. She is currently teaching grade 3 with 13 students - 11 girls and 2 boys.  </a:t>
            </a:r>
          </a:p>
        </p:txBody>
      </p:sp>
      <p:sp>
        <p:nvSpPr>
          <p:cNvPr id="80" name="Shape 80"/>
          <p:cNvSpPr/>
          <p:nvPr/>
        </p:nvSpPr>
        <p:spPr>
          <a:xfrm>
            <a:off x="4044100" y="1113075"/>
            <a:ext cx="4672200" cy="3398700"/>
          </a:xfrm>
          <a:prstGeom prst="cloudCallout">
            <a:avLst>
              <a:gd fmla="val -20833" name="adj1"/>
              <a:gd fmla="val 62500" name="adj2"/>
            </a:avLst>
          </a:prstGeom>
          <a:solidFill>
            <a:srgbClr val="FFD966"/>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nSpc>
                <a:spcPct val="115000"/>
              </a:lnSpc>
              <a:spcBef>
                <a:spcPts val="0"/>
              </a:spcBef>
              <a:buNone/>
            </a:pPr>
            <a:r>
              <a:t/>
            </a:r>
            <a:endParaRPr sz="1200">
              <a:latin typeface="Comic Sans MS"/>
              <a:ea typeface="Comic Sans MS"/>
              <a:cs typeface="Comic Sans MS"/>
              <a:sym typeface="Comic Sans MS"/>
            </a:endParaRPr>
          </a:p>
          <a:p>
            <a:pPr lvl="0" rtl="0" algn="ctr">
              <a:lnSpc>
                <a:spcPct val="115000"/>
              </a:lnSpc>
              <a:spcBef>
                <a:spcPts val="0"/>
              </a:spcBef>
              <a:buNone/>
            </a:pPr>
            <a:r>
              <a:t/>
            </a:r>
            <a:endParaRPr sz="1200">
              <a:latin typeface="Comic Sans MS"/>
              <a:ea typeface="Comic Sans MS"/>
              <a:cs typeface="Comic Sans MS"/>
              <a:sym typeface="Comic Sans MS"/>
            </a:endParaRPr>
          </a:p>
          <a:p>
            <a:pPr lvl="0" rtl="0">
              <a:lnSpc>
                <a:spcPct val="115000"/>
              </a:lnSpc>
              <a:spcBef>
                <a:spcPts val="0"/>
              </a:spcBef>
              <a:buNone/>
            </a:pPr>
            <a:r>
              <a:rPr lang="en" sz="1200">
                <a:latin typeface="Comic Sans MS"/>
                <a:ea typeface="Comic Sans MS"/>
                <a:cs typeface="Comic Sans MS"/>
                <a:sym typeface="Comic Sans MS"/>
              </a:rPr>
              <a:t>All children have the ability to learn at their own pace. I believe my role is to be a resource in the classroom to help students reach their full potential academically and socially.</a:t>
            </a:r>
          </a:p>
          <a:p>
            <a:pPr lvl="0" rtl="0">
              <a:lnSpc>
                <a:spcPct val="115000"/>
              </a:lnSpc>
              <a:spcBef>
                <a:spcPts val="0"/>
              </a:spcBef>
              <a:buNone/>
            </a:pPr>
            <a:r>
              <a:rPr lang="en" sz="1200">
                <a:latin typeface="Comic Sans MS"/>
                <a:ea typeface="Comic Sans MS"/>
                <a:cs typeface="Comic Sans MS"/>
                <a:sym typeface="Comic Sans MS"/>
              </a:rPr>
              <a:t>Teaching for me is not just about teaching but also about learning so that all students feel valued and safe. This then helps them learn about their full potential and be excited about reaching it.</a:t>
            </a:r>
          </a:p>
          <a:p>
            <a:pPr lvl="0" rtl="0">
              <a:spcBef>
                <a:spcPts val="0"/>
              </a:spcBef>
              <a:buNone/>
            </a:pPr>
            <a:r>
              <a:t/>
            </a:r>
            <a:endParaRPr sz="1800">
              <a:latin typeface="Comic Sans MS"/>
              <a:ea typeface="Comic Sans MS"/>
              <a:cs typeface="Comic Sans MS"/>
              <a:sym typeface="Comic Sans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00"/>
        </a:solidFill>
      </p:bgPr>
    </p:bg>
    <p:spTree>
      <p:nvGrpSpPr>
        <p:cNvPr id="353" name="Shape 353"/>
        <p:cNvGrpSpPr/>
        <p:nvPr/>
      </p:nvGrpSpPr>
      <p:grpSpPr>
        <a:xfrm>
          <a:off x="0" y="0"/>
          <a:ext cx="0" cy="0"/>
          <a:chOff x="0" y="0"/>
          <a:chExt cx="0" cy="0"/>
        </a:xfrm>
      </p:grpSpPr>
      <p:pic>
        <p:nvPicPr>
          <p:cNvPr descr="IMG_0435[1].JPG" id="354" name="Shape 354"/>
          <p:cNvPicPr preferRelativeResize="0"/>
          <p:nvPr/>
        </p:nvPicPr>
        <p:blipFill>
          <a:blip r:embed="rId3">
            <a:alphaModFix/>
          </a:blip>
          <a:stretch>
            <a:fillRect/>
          </a:stretch>
        </p:blipFill>
        <p:spPr>
          <a:xfrm rot="-1030537">
            <a:off x="3524225" y="2524500"/>
            <a:ext cx="1915025" cy="2202750"/>
          </a:xfrm>
          <a:prstGeom prst="rect">
            <a:avLst/>
          </a:prstGeom>
          <a:noFill/>
          <a:ln>
            <a:noFill/>
          </a:ln>
        </p:spPr>
      </p:pic>
      <p:sp>
        <p:nvSpPr>
          <p:cNvPr id="355" name="Shape 355"/>
          <p:cNvSpPr txBox="1"/>
          <p:nvPr>
            <p:ph idx="1" type="body"/>
          </p:nvPr>
        </p:nvSpPr>
        <p:spPr>
          <a:xfrm>
            <a:off x="120300" y="113450"/>
            <a:ext cx="2957700" cy="4408500"/>
          </a:xfrm>
          <a:prstGeom prst="rect">
            <a:avLst/>
          </a:prstGeom>
          <a:solidFill>
            <a:srgbClr val="FF9900"/>
          </a:solidFill>
        </p:spPr>
        <p:txBody>
          <a:bodyPr anchorCtr="0" anchor="ctr" bIns="91425" lIns="91425" rIns="91425" tIns="91425">
            <a:noAutofit/>
          </a:bodyPr>
          <a:lstStyle/>
          <a:p>
            <a:pPr lvl="0">
              <a:spcBef>
                <a:spcPts val="0"/>
              </a:spcBef>
              <a:buNone/>
            </a:pPr>
            <a:r>
              <a:rPr b="1" lang="en">
                <a:latin typeface="Comic Sans MS"/>
                <a:ea typeface="Comic Sans MS"/>
                <a:cs typeface="Comic Sans MS"/>
                <a:sym typeface="Comic Sans MS"/>
              </a:rPr>
              <a:t>Data was collected through:</a:t>
            </a:r>
          </a:p>
          <a:p>
            <a:pPr indent="-228600" lvl="0" marL="457200" rtl="0">
              <a:spcBef>
                <a:spcPts val="0"/>
              </a:spcBef>
              <a:buFont typeface="Comic Sans MS"/>
              <a:buChar char="●"/>
            </a:pPr>
            <a:r>
              <a:rPr lang="en">
                <a:latin typeface="Comic Sans MS"/>
                <a:ea typeface="Comic Sans MS"/>
                <a:cs typeface="Comic Sans MS"/>
                <a:sym typeface="Comic Sans MS"/>
              </a:rPr>
              <a:t>student folders and science Logs, interviews, observations, work samples, videos and photographs.</a:t>
            </a:r>
          </a:p>
          <a:p>
            <a:pPr indent="-228600" lvl="0" marL="457200" rtl="0">
              <a:spcBef>
                <a:spcPts val="0"/>
              </a:spcBef>
              <a:buFont typeface="Comic Sans MS"/>
              <a:buChar char="●"/>
            </a:pPr>
            <a:r>
              <a:rPr lang="en">
                <a:latin typeface="Comic Sans MS"/>
                <a:ea typeface="Comic Sans MS"/>
                <a:cs typeface="Comic Sans MS"/>
                <a:sym typeface="Comic Sans MS"/>
              </a:rPr>
              <a:t>Teachers collaborated and shared information with students and parents through </a:t>
            </a:r>
            <a:r>
              <a:rPr b="1" lang="en">
                <a:latin typeface="Comic Sans MS"/>
                <a:ea typeface="Comic Sans MS"/>
                <a:cs typeface="Comic Sans MS"/>
                <a:sym typeface="Comic Sans MS"/>
              </a:rPr>
              <a:t>ClassDojo</a:t>
            </a:r>
          </a:p>
        </p:txBody>
      </p:sp>
      <p:pic>
        <p:nvPicPr>
          <p:cNvPr descr="IMG_0436[1].JPG" id="356" name="Shape 356"/>
          <p:cNvPicPr preferRelativeResize="0"/>
          <p:nvPr/>
        </p:nvPicPr>
        <p:blipFill>
          <a:blip r:embed="rId4">
            <a:alphaModFix/>
          </a:blip>
          <a:stretch>
            <a:fillRect/>
          </a:stretch>
        </p:blipFill>
        <p:spPr>
          <a:xfrm rot="769126">
            <a:off x="4862050" y="532424"/>
            <a:ext cx="4000499" cy="1992225"/>
          </a:xfrm>
          <a:prstGeom prst="rect">
            <a:avLst/>
          </a:prstGeom>
          <a:noFill/>
          <a:ln>
            <a:noFill/>
          </a:ln>
        </p:spPr>
      </p:pic>
      <p:pic>
        <p:nvPicPr>
          <p:cNvPr descr="IMG_0437[1].JPG" id="357" name="Shape 357"/>
          <p:cNvPicPr preferRelativeResize="0"/>
          <p:nvPr/>
        </p:nvPicPr>
        <p:blipFill>
          <a:blip r:embed="rId5">
            <a:alphaModFix/>
          </a:blip>
          <a:stretch>
            <a:fillRect/>
          </a:stretch>
        </p:blipFill>
        <p:spPr>
          <a:xfrm>
            <a:off x="6337875" y="3005774"/>
            <a:ext cx="2035850" cy="17746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361" name="Shape 361"/>
        <p:cNvGrpSpPr/>
        <p:nvPr/>
      </p:nvGrpSpPr>
      <p:grpSpPr>
        <a:xfrm>
          <a:off x="0" y="0"/>
          <a:ext cx="0" cy="0"/>
          <a:chOff x="0" y="0"/>
          <a:chExt cx="0" cy="0"/>
        </a:xfrm>
      </p:grpSpPr>
      <p:sp>
        <p:nvSpPr>
          <p:cNvPr id="362" name="Shape 362"/>
          <p:cNvSpPr txBox="1"/>
          <p:nvPr>
            <p:ph idx="1" type="body"/>
          </p:nvPr>
        </p:nvSpPr>
        <p:spPr>
          <a:xfrm>
            <a:off x="311700" y="1171675"/>
            <a:ext cx="3999899" cy="3397200"/>
          </a:xfrm>
          <a:prstGeom prst="rect">
            <a:avLst/>
          </a:prstGeom>
          <a:solidFill>
            <a:srgbClr val="FFE599"/>
          </a:solidFill>
        </p:spPr>
        <p:txBody>
          <a:bodyPr anchorCtr="0" anchor="t" bIns="91425" lIns="91425" rIns="91425" tIns="91425">
            <a:noAutofit/>
          </a:bodyPr>
          <a:lstStyle/>
          <a:p>
            <a:pPr indent="-330200" lvl="0" marL="457200">
              <a:spcBef>
                <a:spcPts val="0"/>
              </a:spcBef>
              <a:buSzPct val="100000"/>
              <a:buFont typeface="Comic Sans MS"/>
            </a:pPr>
            <a:r>
              <a:rPr lang="en" sz="1600">
                <a:latin typeface="Comic Sans MS"/>
                <a:ea typeface="Comic Sans MS"/>
                <a:cs typeface="Comic Sans MS"/>
                <a:sym typeface="Comic Sans MS"/>
              </a:rPr>
              <a:t>We used </a:t>
            </a:r>
            <a:r>
              <a:rPr b="1" lang="en" sz="1600">
                <a:latin typeface="Comic Sans MS"/>
                <a:ea typeface="Comic Sans MS"/>
                <a:cs typeface="Comic Sans MS"/>
                <a:sym typeface="Comic Sans MS"/>
              </a:rPr>
              <a:t>Student Surveys </a:t>
            </a:r>
            <a:r>
              <a:rPr lang="en" sz="1600">
                <a:latin typeface="Comic Sans MS"/>
                <a:ea typeface="Comic Sans MS"/>
                <a:cs typeface="Comic Sans MS"/>
                <a:sym typeface="Comic Sans MS"/>
              </a:rPr>
              <a:t>(pre and post).  They answered questions then drew a picture of Science Class.  </a:t>
            </a:r>
          </a:p>
        </p:txBody>
      </p:sp>
      <p:sp>
        <p:nvSpPr>
          <p:cNvPr id="363" name="Shape 363"/>
          <p:cNvSpPr txBox="1"/>
          <p:nvPr>
            <p:ph idx="2" type="body"/>
          </p:nvPr>
        </p:nvSpPr>
        <p:spPr>
          <a:xfrm>
            <a:off x="4832400" y="1095475"/>
            <a:ext cx="3999900" cy="3861600"/>
          </a:xfrm>
          <a:prstGeom prst="rect">
            <a:avLst/>
          </a:prstGeom>
          <a:solidFill>
            <a:srgbClr val="FFE599"/>
          </a:solidFill>
        </p:spPr>
        <p:txBody>
          <a:bodyPr anchorCtr="0" anchor="t" bIns="91425" lIns="91425" rIns="91425" tIns="91425">
            <a:noAutofit/>
          </a:bodyPr>
          <a:lstStyle/>
          <a:p>
            <a:pPr lvl="0">
              <a:spcBef>
                <a:spcPts val="0"/>
              </a:spcBef>
              <a:buNone/>
            </a:pPr>
            <a:r>
              <a:rPr lang="en" sz="1600">
                <a:latin typeface="Comic Sans MS"/>
                <a:ea typeface="Comic Sans MS"/>
                <a:cs typeface="Comic Sans MS"/>
                <a:sym typeface="Comic Sans MS"/>
              </a:rPr>
              <a:t>  </a:t>
            </a:r>
          </a:p>
        </p:txBody>
      </p:sp>
      <p:sp>
        <p:nvSpPr>
          <p:cNvPr id="364" name="Shape 364"/>
          <p:cNvSpPr txBox="1"/>
          <p:nvPr>
            <p:ph type="title"/>
          </p:nvPr>
        </p:nvSpPr>
        <p:spPr>
          <a:xfrm>
            <a:off x="1925050" y="60150"/>
            <a:ext cx="5163600" cy="998100"/>
          </a:xfrm>
          <a:prstGeom prst="rect">
            <a:avLst/>
          </a:prstGeom>
          <a:solidFill>
            <a:srgbClr val="FFFF00"/>
          </a:solidFill>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Data Collection and Analysis</a:t>
            </a:r>
          </a:p>
        </p:txBody>
      </p:sp>
      <p:pic>
        <p:nvPicPr>
          <p:cNvPr descr="IMG_0434[1].JPG" id="365" name="Shape 365"/>
          <p:cNvPicPr preferRelativeResize="0"/>
          <p:nvPr/>
        </p:nvPicPr>
        <p:blipFill>
          <a:blip r:embed="rId3">
            <a:alphaModFix/>
          </a:blip>
          <a:stretch>
            <a:fillRect/>
          </a:stretch>
        </p:blipFill>
        <p:spPr>
          <a:xfrm>
            <a:off x="1343500" y="2588862"/>
            <a:ext cx="1815350" cy="1361512"/>
          </a:xfrm>
          <a:prstGeom prst="rect">
            <a:avLst/>
          </a:prstGeom>
          <a:noFill/>
          <a:ln>
            <a:noFill/>
          </a:ln>
        </p:spPr>
      </p:pic>
      <p:pic>
        <p:nvPicPr>
          <p:cNvPr descr="IMG_0438[1].JPG" id="366" name="Shape 366"/>
          <p:cNvPicPr preferRelativeResize="0"/>
          <p:nvPr/>
        </p:nvPicPr>
        <p:blipFill>
          <a:blip r:embed="rId4">
            <a:alphaModFix/>
          </a:blip>
          <a:stretch>
            <a:fillRect/>
          </a:stretch>
        </p:blipFill>
        <p:spPr>
          <a:xfrm>
            <a:off x="4972475" y="1166825"/>
            <a:ext cx="3719750" cy="2475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370" name="Shape 370"/>
        <p:cNvGrpSpPr/>
        <p:nvPr/>
      </p:nvGrpSpPr>
      <p:grpSpPr>
        <a:xfrm>
          <a:off x="0" y="0"/>
          <a:ext cx="0" cy="0"/>
          <a:chOff x="0" y="0"/>
          <a:chExt cx="0" cy="0"/>
        </a:xfrm>
      </p:grpSpPr>
      <p:sp>
        <p:nvSpPr>
          <p:cNvPr id="371" name="Shape 371"/>
          <p:cNvSpPr txBox="1"/>
          <p:nvPr>
            <p:ph type="title"/>
          </p:nvPr>
        </p:nvSpPr>
        <p:spPr>
          <a:xfrm>
            <a:off x="2327000" y="334750"/>
            <a:ext cx="3834900" cy="613200"/>
          </a:xfrm>
          <a:prstGeom prst="rect">
            <a:avLst/>
          </a:prstGeom>
          <a:solidFill>
            <a:schemeClr val="accent4"/>
          </a:solidFill>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Survey Results  </a:t>
            </a:r>
          </a:p>
        </p:txBody>
      </p:sp>
      <p:sp>
        <p:nvSpPr>
          <p:cNvPr id="372" name="Shape 372"/>
          <p:cNvSpPr txBox="1"/>
          <p:nvPr>
            <p:ph idx="1" type="body"/>
          </p:nvPr>
        </p:nvSpPr>
        <p:spPr>
          <a:xfrm>
            <a:off x="311700" y="1293400"/>
            <a:ext cx="4149900" cy="3394500"/>
          </a:xfrm>
          <a:prstGeom prst="rect">
            <a:avLst/>
          </a:prstGeom>
          <a:solidFill>
            <a:srgbClr val="FF9900"/>
          </a:solidFill>
        </p:spPr>
        <p:txBody>
          <a:bodyPr anchorCtr="0" anchor="t" bIns="91425" lIns="91425" rIns="91425" tIns="91425">
            <a:noAutofit/>
          </a:bodyPr>
          <a:lstStyle/>
          <a:p>
            <a:pPr lvl="0" rt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1. Do you like Science?</a:t>
            </a:r>
          </a:p>
          <a:p>
            <a:pPr indent="-234950" lvl="0" marL="177800" rt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	In </a:t>
            </a:r>
            <a:r>
              <a:rPr b="1" lang="en" sz="1200">
                <a:latin typeface="Comic Sans MS"/>
                <a:ea typeface="Comic Sans MS"/>
                <a:cs typeface="Comic Sans MS"/>
                <a:sym typeface="Comic Sans MS"/>
              </a:rPr>
              <a:t>October</a:t>
            </a:r>
            <a:r>
              <a:rPr lang="en" sz="1200">
                <a:latin typeface="Comic Sans MS"/>
                <a:ea typeface="Comic Sans MS"/>
                <a:cs typeface="Comic Sans MS"/>
                <a:sym typeface="Comic Sans MS"/>
              </a:rPr>
              <a:t>--- 93% said </a:t>
            </a:r>
            <a:r>
              <a:rPr b="1" lang="en" sz="1200" u="sng">
                <a:latin typeface="Comic Sans MS"/>
                <a:ea typeface="Comic Sans MS"/>
                <a:cs typeface="Comic Sans MS"/>
                <a:sym typeface="Comic Sans MS"/>
              </a:rPr>
              <a:t>yes</a:t>
            </a:r>
            <a:r>
              <a:rPr lang="en" sz="1200">
                <a:latin typeface="Comic Sans MS"/>
                <a:ea typeface="Comic Sans MS"/>
                <a:cs typeface="Comic Sans MS"/>
                <a:sym typeface="Comic Sans MS"/>
              </a:rPr>
              <a:t> ----- 7% said </a:t>
            </a:r>
            <a:r>
              <a:rPr b="1" lang="en" sz="1200" u="sng">
                <a:latin typeface="Comic Sans MS"/>
                <a:ea typeface="Comic Sans MS"/>
                <a:cs typeface="Comic Sans MS"/>
                <a:sym typeface="Comic Sans MS"/>
              </a:rPr>
              <a:t>no</a:t>
            </a:r>
          </a:p>
          <a:p>
            <a:pPr indent="-234950" lvl="0" marL="17780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	In </a:t>
            </a:r>
            <a:r>
              <a:rPr b="1" lang="en" sz="1200">
                <a:latin typeface="Comic Sans MS"/>
                <a:ea typeface="Comic Sans MS"/>
                <a:cs typeface="Comic Sans MS"/>
                <a:sym typeface="Comic Sans MS"/>
              </a:rPr>
              <a:t>May</a:t>
            </a:r>
            <a:r>
              <a:rPr lang="en" sz="1200">
                <a:latin typeface="Comic Sans MS"/>
                <a:ea typeface="Comic Sans MS"/>
                <a:cs typeface="Comic Sans MS"/>
                <a:sym typeface="Comic Sans MS"/>
              </a:rPr>
              <a:t>   ----  93% said </a:t>
            </a:r>
            <a:r>
              <a:rPr b="1" lang="en" sz="1200" u="sng">
                <a:latin typeface="Comic Sans MS"/>
                <a:ea typeface="Comic Sans MS"/>
                <a:cs typeface="Comic Sans MS"/>
                <a:sym typeface="Comic Sans MS"/>
              </a:rPr>
              <a:t>yes</a:t>
            </a:r>
            <a:r>
              <a:rPr lang="en" sz="1200">
                <a:latin typeface="Comic Sans MS"/>
                <a:ea typeface="Comic Sans MS"/>
                <a:cs typeface="Comic Sans MS"/>
                <a:sym typeface="Comic Sans MS"/>
              </a:rPr>
              <a:t> ----- 7% said </a:t>
            </a:r>
            <a:r>
              <a:rPr b="1" lang="en" sz="1200" u="sng">
                <a:latin typeface="Comic Sans MS"/>
                <a:ea typeface="Comic Sans MS"/>
                <a:cs typeface="Comic Sans MS"/>
                <a:sym typeface="Comic Sans MS"/>
              </a:rPr>
              <a:t>no </a:t>
            </a:r>
          </a:p>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2. My teacher encourages me to ask questions? </a:t>
            </a:r>
          </a:p>
          <a:p>
            <a:pPr indent="-234950" lvl="0" marL="17780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	In </a:t>
            </a:r>
            <a:r>
              <a:rPr b="1" lang="en" sz="1200">
                <a:latin typeface="Comic Sans MS"/>
                <a:ea typeface="Comic Sans MS"/>
                <a:cs typeface="Comic Sans MS"/>
                <a:sym typeface="Comic Sans MS"/>
              </a:rPr>
              <a:t>October</a:t>
            </a:r>
            <a:r>
              <a:rPr lang="en" sz="1200">
                <a:latin typeface="Comic Sans MS"/>
                <a:ea typeface="Comic Sans MS"/>
                <a:cs typeface="Comic Sans MS"/>
                <a:sym typeface="Comic Sans MS"/>
              </a:rPr>
              <a:t>--- 89% said </a:t>
            </a:r>
            <a:r>
              <a:rPr b="1" lang="en" sz="1200" u="sng">
                <a:latin typeface="Comic Sans MS"/>
                <a:ea typeface="Comic Sans MS"/>
                <a:cs typeface="Comic Sans MS"/>
                <a:sym typeface="Comic Sans MS"/>
              </a:rPr>
              <a:t>yes</a:t>
            </a:r>
            <a:r>
              <a:rPr lang="en" sz="1200">
                <a:latin typeface="Comic Sans MS"/>
                <a:ea typeface="Comic Sans MS"/>
                <a:cs typeface="Comic Sans MS"/>
                <a:sym typeface="Comic Sans MS"/>
              </a:rPr>
              <a:t> -----11% said </a:t>
            </a:r>
            <a:r>
              <a:rPr b="1" lang="en" sz="1200" u="sng">
                <a:latin typeface="Comic Sans MS"/>
                <a:ea typeface="Comic Sans MS"/>
                <a:cs typeface="Comic Sans MS"/>
                <a:sym typeface="Comic Sans MS"/>
              </a:rPr>
              <a:t>no</a:t>
            </a:r>
          </a:p>
          <a:p>
            <a:pPr indent="-234950" lvl="0" marL="17780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	In </a:t>
            </a:r>
            <a:r>
              <a:rPr b="1" lang="en" sz="1200">
                <a:latin typeface="Comic Sans MS"/>
                <a:ea typeface="Comic Sans MS"/>
                <a:cs typeface="Comic Sans MS"/>
                <a:sym typeface="Comic Sans MS"/>
              </a:rPr>
              <a:t>May</a:t>
            </a:r>
            <a:r>
              <a:rPr lang="en" sz="1200">
                <a:latin typeface="Comic Sans MS"/>
                <a:ea typeface="Comic Sans MS"/>
                <a:cs typeface="Comic Sans MS"/>
                <a:sym typeface="Comic Sans MS"/>
              </a:rPr>
              <a:t>   ----  96% said </a:t>
            </a:r>
            <a:r>
              <a:rPr b="1" lang="en" sz="1200" u="sng">
                <a:latin typeface="Comic Sans MS"/>
                <a:ea typeface="Comic Sans MS"/>
                <a:cs typeface="Comic Sans MS"/>
                <a:sym typeface="Comic Sans MS"/>
              </a:rPr>
              <a:t>yes</a:t>
            </a:r>
            <a:r>
              <a:rPr lang="en" sz="1200">
                <a:latin typeface="Comic Sans MS"/>
                <a:ea typeface="Comic Sans MS"/>
                <a:cs typeface="Comic Sans MS"/>
                <a:sym typeface="Comic Sans MS"/>
              </a:rPr>
              <a:t> ----- 4% said </a:t>
            </a:r>
            <a:r>
              <a:rPr b="1" lang="en" sz="1200" u="sng">
                <a:latin typeface="Comic Sans MS"/>
                <a:ea typeface="Comic Sans MS"/>
                <a:cs typeface="Comic Sans MS"/>
                <a:sym typeface="Comic Sans MS"/>
              </a:rPr>
              <a:t>no </a:t>
            </a:r>
          </a:p>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4. In Science I like to:</a:t>
            </a:r>
          </a:p>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a) Work alone ---- </a:t>
            </a:r>
            <a:r>
              <a:rPr b="1" lang="en" sz="1200">
                <a:latin typeface="Comic Sans MS"/>
                <a:ea typeface="Comic Sans MS"/>
                <a:cs typeface="Comic Sans MS"/>
                <a:sym typeface="Comic Sans MS"/>
              </a:rPr>
              <a:t>October</a:t>
            </a:r>
            <a:r>
              <a:rPr lang="en" sz="1200">
                <a:latin typeface="Comic Sans MS"/>
                <a:ea typeface="Comic Sans MS"/>
                <a:cs typeface="Comic Sans MS"/>
                <a:sym typeface="Comic Sans MS"/>
              </a:rPr>
              <a:t> 25%      </a:t>
            </a:r>
            <a:r>
              <a:rPr b="1" lang="en" sz="1200">
                <a:latin typeface="Comic Sans MS"/>
                <a:ea typeface="Comic Sans MS"/>
                <a:cs typeface="Comic Sans MS"/>
                <a:sym typeface="Comic Sans MS"/>
              </a:rPr>
              <a:t>May ---- 29%</a:t>
            </a:r>
          </a:p>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b) Work in a group -- </a:t>
            </a:r>
            <a:r>
              <a:rPr b="1" lang="en" sz="1200">
                <a:latin typeface="Comic Sans MS"/>
                <a:ea typeface="Comic Sans MS"/>
                <a:cs typeface="Comic Sans MS"/>
                <a:sym typeface="Comic Sans MS"/>
              </a:rPr>
              <a:t>October</a:t>
            </a:r>
            <a:r>
              <a:rPr lang="en" sz="1200">
                <a:latin typeface="Comic Sans MS"/>
                <a:ea typeface="Comic Sans MS"/>
                <a:cs typeface="Comic Sans MS"/>
                <a:sym typeface="Comic Sans MS"/>
              </a:rPr>
              <a:t> 11%   </a:t>
            </a:r>
            <a:r>
              <a:rPr b="1" lang="en" sz="1200">
                <a:latin typeface="Comic Sans MS"/>
                <a:ea typeface="Comic Sans MS"/>
                <a:cs typeface="Comic Sans MS"/>
                <a:sym typeface="Comic Sans MS"/>
              </a:rPr>
              <a:t>May ---- 25%</a:t>
            </a:r>
          </a:p>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c)  Both -----      	</a:t>
            </a:r>
            <a:r>
              <a:rPr b="1" lang="en" sz="1200">
                <a:latin typeface="Comic Sans MS"/>
                <a:ea typeface="Comic Sans MS"/>
                <a:cs typeface="Comic Sans MS"/>
                <a:sym typeface="Comic Sans MS"/>
              </a:rPr>
              <a:t>October </a:t>
            </a:r>
            <a:r>
              <a:rPr lang="en" sz="1200">
                <a:latin typeface="Comic Sans MS"/>
                <a:ea typeface="Comic Sans MS"/>
                <a:cs typeface="Comic Sans MS"/>
                <a:sym typeface="Comic Sans MS"/>
              </a:rPr>
              <a:t>64%     </a:t>
            </a:r>
            <a:r>
              <a:rPr b="1" lang="en" sz="1200">
                <a:latin typeface="Comic Sans MS"/>
                <a:ea typeface="Comic Sans MS"/>
                <a:cs typeface="Comic Sans MS"/>
                <a:sym typeface="Comic Sans MS"/>
              </a:rPr>
              <a:t>May ---- 46%</a:t>
            </a:r>
          </a:p>
          <a:p>
            <a:pPr lvl="0">
              <a:spcBef>
                <a:spcPts val="0"/>
              </a:spcBef>
              <a:buNone/>
            </a:pPr>
            <a:r>
              <a:t/>
            </a:r>
            <a:endParaRPr/>
          </a:p>
        </p:txBody>
      </p:sp>
      <p:sp>
        <p:nvSpPr>
          <p:cNvPr id="373" name="Shape 373"/>
          <p:cNvSpPr txBox="1"/>
          <p:nvPr/>
        </p:nvSpPr>
        <p:spPr>
          <a:xfrm>
            <a:off x="5053275" y="1233225"/>
            <a:ext cx="3834900" cy="3647400"/>
          </a:xfrm>
          <a:prstGeom prst="rect">
            <a:avLst/>
          </a:prstGeom>
          <a:solidFill>
            <a:srgbClr val="FF9900"/>
          </a:solidFill>
          <a:ln>
            <a:noFill/>
          </a:ln>
        </p:spPr>
        <p:txBody>
          <a:bodyPr anchorCtr="0" anchor="t" bIns="91425" lIns="91425" rIns="91425" tIns="91425">
            <a:noAutofit/>
          </a:bodyPr>
          <a:lstStyle/>
          <a:p>
            <a:pPr lvl="0" rtl="0">
              <a:lnSpc>
                <a:spcPct val="115000"/>
              </a:lnSpc>
              <a:spcBef>
                <a:spcPts val="0"/>
              </a:spcBef>
              <a:spcAft>
                <a:spcPts val="1000"/>
              </a:spcAft>
              <a:buNone/>
            </a:pPr>
            <a:r>
              <a:rPr lang="en" sz="1200">
                <a:solidFill>
                  <a:schemeClr val="dk1"/>
                </a:solidFill>
                <a:latin typeface="Comic Sans MS"/>
                <a:ea typeface="Comic Sans MS"/>
                <a:cs typeface="Comic Sans MS"/>
                <a:sym typeface="Comic Sans MS"/>
              </a:rPr>
              <a:t>3. Students completed the sentence: "Science is fun when...."                               </a:t>
            </a:r>
          </a:p>
          <a:p>
            <a:pPr lvl="0" rtl="0">
              <a:lnSpc>
                <a:spcPct val="115000"/>
              </a:lnSpc>
              <a:spcBef>
                <a:spcPts val="0"/>
              </a:spcBef>
              <a:spcAft>
                <a:spcPts val="1000"/>
              </a:spcAft>
              <a:buNone/>
            </a:pPr>
            <a:r>
              <a:rPr lang="en" sz="1200" u="sng">
                <a:solidFill>
                  <a:schemeClr val="dk1"/>
                </a:solidFill>
                <a:latin typeface="Comic Sans MS"/>
                <a:ea typeface="Comic Sans MS"/>
                <a:cs typeface="Comic Sans MS"/>
                <a:sym typeface="Comic Sans MS"/>
              </a:rPr>
              <a:t>Most responses in </a:t>
            </a:r>
            <a:r>
              <a:rPr b="1" lang="en" sz="1200" u="sng">
                <a:solidFill>
                  <a:schemeClr val="dk1"/>
                </a:solidFill>
                <a:latin typeface="Comic Sans MS"/>
                <a:ea typeface="Comic Sans MS"/>
                <a:cs typeface="Comic Sans MS"/>
                <a:sym typeface="Comic Sans MS"/>
              </a:rPr>
              <a:t>October</a:t>
            </a:r>
            <a:r>
              <a:rPr lang="en" sz="1200" u="sng">
                <a:solidFill>
                  <a:schemeClr val="dk1"/>
                </a:solidFill>
                <a:latin typeface="Comic Sans MS"/>
                <a:ea typeface="Comic Sans MS"/>
                <a:cs typeface="Comic Sans MS"/>
                <a:sym typeface="Comic Sans MS"/>
              </a:rPr>
              <a:t> included:</a:t>
            </a:r>
            <a:r>
              <a:rPr lang="en" sz="1200">
                <a:solidFill>
                  <a:schemeClr val="dk1"/>
                </a:solidFill>
                <a:latin typeface="Comic Sans MS"/>
                <a:ea typeface="Comic Sans MS"/>
                <a:cs typeface="Comic Sans MS"/>
                <a:sym typeface="Comic Sans MS"/>
              </a:rPr>
              <a:t>                                                                    </a:t>
            </a:r>
          </a:p>
          <a:p>
            <a:pPr lvl="0" rtl="0">
              <a:lnSpc>
                <a:spcPct val="115000"/>
              </a:lnSpc>
              <a:spcBef>
                <a:spcPts val="0"/>
              </a:spcBef>
              <a:spcAft>
                <a:spcPts val="1000"/>
              </a:spcAft>
              <a:buClr>
                <a:schemeClr val="dk1"/>
              </a:buClr>
              <a:buSzPct val="91666"/>
              <a:buFont typeface="Arial"/>
              <a:buNone/>
            </a:pPr>
            <a:r>
              <a:rPr lang="en" sz="1200">
                <a:solidFill>
                  <a:schemeClr val="dk1"/>
                </a:solidFill>
                <a:latin typeface="Comic Sans MS"/>
                <a:ea typeface="Comic Sans MS"/>
                <a:cs typeface="Comic Sans MS"/>
                <a:sym typeface="Comic Sans MS"/>
              </a:rPr>
              <a:t>*when we do experiments                       	                                           *we write and play games                                                                     *we look at soil and touch it to see how it feels                                   *we go outside              	                                                                  *we play with dirt                                                                                    *we feel things</a:t>
            </a:r>
          </a:p>
          <a:p>
            <a:pPr lvl="0" rtl="0">
              <a:lnSpc>
                <a:spcPct val="115000"/>
              </a:lnSpc>
              <a:spcBef>
                <a:spcPts val="0"/>
              </a:spcBef>
              <a:spcAft>
                <a:spcPts val="1000"/>
              </a:spcAft>
              <a:buClr>
                <a:schemeClr val="dk1"/>
              </a:buClr>
              <a:buSzPct val="91666"/>
              <a:buFont typeface="Arial"/>
              <a:buNone/>
            </a:pPr>
            <a:r>
              <a:rPr lang="en" sz="1200">
                <a:solidFill>
                  <a:schemeClr val="dk1"/>
                </a:solidFill>
                <a:latin typeface="Comic Sans MS"/>
                <a:ea typeface="Comic Sans MS"/>
                <a:cs typeface="Comic Sans MS"/>
                <a:sym typeface="Comic Sans MS"/>
              </a:rPr>
              <a:t> Two students said Science was not fun.</a:t>
            </a:r>
          </a:p>
          <a:p>
            <a:pPr lvl="0" rtl="0">
              <a:lnSpc>
                <a:spcPct val="115000"/>
              </a:lnSpc>
              <a:spcBef>
                <a:spcPts val="0"/>
              </a:spcBef>
              <a:spcAft>
                <a:spcPts val="1000"/>
              </a:spcAft>
              <a:buNone/>
            </a:pPr>
            <a:r>
              <a:rPr lang="en" sz="1200" u="sng">
                <a:solidFill>
                  <a:schemeClr val="dk1"/>
                </a:solidFill>
                <a:latin typeface="Comic Sans MS"/>
                <a:ea typeface="Comic Sans MS"/>
                <a:cs typeface="Comic Sans MS"/>
                <a:sym typeface="Comic Sans MS"/>
              </a:rPr>
              <a:t>Most responses in </a:t>
            </a:r>
            <a:r>
              <a:rPr b="1" lang="en" sz="1200" u="sng">
                <a:solidFill>
                  <a:schemeClr val="dk1"/>
                </a:solidFill>
                <a:latin typeface="Comic Sans MS"/>
                <a:ea typeface="Comic Sans MS"/>
                <a:cs typeface="Comic Sans MS"/>
                <a:sym typeface="Comic Sans MS"/>
              </a:rPr>
              <a:t>May</a:t>
            </a:r>
            <a:r>
              <a:rPr lang="en" sz="1200" u="sng">
                <a:solidFill>
                  <a:schemeClr val="dk1"/>
                </a:solidFill>
                <a:latin typeface="Comic Sans MS"/>
                <a:ea typeface="Comic Sans MS"/>
                <a:cs typeface="Comic Sans MS"/>
                <a:sym typeface="Comic Sans MS"/>
              </a:rPr>
              <a:t> included: </a:t>
            </a:r>
            <a:r>
              <a:rPr lang="en" sz="1200">
                <a:solidFill>
                  <a:schemeClr val="dk1"/>
                </a:solidFill>
                <a:latin typeface="Comic Sans MS"/>
                <a:ea typeface="Comic Sans MS"/>
                <a:cs typeface="Comic Sans MS"/>
                <a:sym typeface="Comic Sans MS"/>
              </a:rPr>
              <a:t>                                                          </a:t>
            </a:r>
          </a:p>
          <a:p>
            <a:pPr lvl="0" rtl="0">
              <a:lnSpc>
                <a:spcPct val="115000"/>
              </a:lnSpc>
              <a:spcBef>
                <a:spcPts val="0"/>
              </a:spcBef>
              <a:spcAft>
                <a:spcPts val="1000"/>
              </a:spcAft>
              <a:buClr>
                <a:schemeClr val="dk1"/>
              </a:buClr>
              <a:buSzPct val="91666"/>
              <a:buFont typeface="Arial"/>
              <a:buNone/>
            </a:pPr>
            <a:r>
              <a:rPr lang="en" sz="1200">
                <a:solidFill>
                  <a:schemeClr val="dk1"/>
                </a:solidFill>
                <a:latin typeface="Comic Sans MS"/>
                <a:ea typeface="Comic Sans MS"/>
                <a:cs typeface="Comic Sans MS"/>
                <a:sym typeface="Comic Sans MS"/>
              </a:rPr>
              <a:t>*we build structures and test them                                                        *we work in centers </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377" name="Shape 377"/>
        <p:cNvGrpSpPr/>
        <p:nvPr/>
      </p:nvGrpSpPr>
      <p:grpSpPr>
        <a:xfrm>
          <a:off x="0" y="0"/>
          <a:ext cx="0" cy="0"/>
          <a:chOff x="0" y="0"/>
          <a:chExt cx="0" cy="0"/>
        </a:xfrm>
      </p:grpSpPr>
      <p:sp>
        <p:nvSpPr>
          <p:cNvPr id="378" name="Shape 378"/>
          <p:cNvSpPr txBox="1"/>
          <p:nvPr>
            <p:ph type="title"/>
          </p:nvPr>
        </p:nvSpPr>
        <p:spPr>
          <a:xfrm>
            <a:off x="2367100" y="445050"/>
            <a:ext cx="3959400" cy="613200"/>
          </a:xfrm>
          <a:prstGeom prst="rect">
            <a:avLst/>
          </a:prstGeom>
          <a:solidFill>
            <a:schemeClr val="accent4"/>
          </a:solidFill>
        </p:spPr>
        <p:txBody>
          <a:bodyPr anchorCtr="0" anchor="t" bIns="91425" lIns="91425" rIns="91425" tIns="91425">
            <a:noAutofit/>
          </a:bodyPr>
          <a:lstStyle/>
          <a:p>
            <a:pPr lvl="0" rtl="0" algn="ctr">
              <a:spcBef>
                <a:spcPts val="0"/>
              </a:spcBef>
              <a:buNone/>
            </a:pPr>
            <a:r>
              <a:rPr lang="en">
                <a:latin typeface="Comic Sans MS"/>
                <a:ea typeface="Comic Sans MS"/>
                <a:cs typeface="Comic Sans MS"/>
                <a:sym typeface="Comic Sans MS"/>
              </a:rPr>
              <a:t>Survey Results</a:t>
            </a:r>
          </a:p>
        </p:txBody>
      </p:sp>
      <p:sp>
        <p:nvSpPr>
          <p:cNvPr id="379" name="Shape 379"/>
          <p:cNvSpPr txBox="1"/>
          <p:nvPr>
            <p:ph idx="1" type="body"/>
          </p:nvPr>
        </p:nvSpPr>
        <p:spPr>
          <a:xfrm>
            <a:off x="311700" y="1213175"/>
            <a:ext cx="8541600" cy="3355500"/>
          </a:xfrm>
          <a:prstGeom prst="rect">
            <a:avLst/>
          </a:prstGeom>
          <a:solidFill>
            <a:srgbClr val="FF9900"/>
          </a:solidFill>
        </p:spPr>
        <p:txBody>
          <a:bodyPr anchorCtr="0" anchor="t" bIns="91425" lIns="91425" rIns="91425" tIns="91425">
            <a:noAutofit/>
          </a:bodyPr>
          <a:lstStyle/>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5.  Students were asked to draw a picture of their Science class.</a:t>
            </a:r>
          </a:p>
          <a:p>
            <a:pPr lvl="0" rt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 </a:t>
            </a:r>
            <a:r>
              <a:rPr lang="en" sz="1200" u="sng">
                <a:latin typeface="Comic Sans MS"/>
                <a:ea typeface="Comic Sans MS"/>
                <a:cs typeface="Comic Sans MS"/>
                <a:sym typeface="Comic Sans MS"/>
              </a:rPr>
              <a:t>Results in </a:t>
            </a:r>
            <a:r>
              <a:rPr b="1" lang="en" sz="1200" u="sng">
                <a:latin typeface="Comic Sans MS"/>
                <a:ea typeface="Comic Sans MS"/>
                <a:cs typeface="Comic Sans MS"/>
                <a:sym typeface="Comic Sans MS"/>
              </a:rPr>
              <a:t>October</a:t>
            </a:r>
            <a:r>
              <a:rPr lang="en" sz="1200">
                <a:latin typeface="Comic Sans MS"/>
                <a:ea typeface="Comic Sans MS"/>
                <a:cs typeface="Comic Sans MS"/>
                <a:sym typeface="Comic Sans MS"/>
              </a:rPr>
              <a:t>: </a:t>
            </a:r>
          </a:p>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Most pictures were of students at tables/desks discussing with teacher at front, as well pictures of students working together in groups at tables doing experiments.</a:t>
            </a:r>
          </a:p>
          <a:p>
            <a:pPr lvl="0" rt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 	</a:t>
            </a:r>
          </a:p>
          <a:p>
            <a:pPr lvl="0" rtl="0">
              <a:lnSpc>
                <a:spcPct val="115000"/>
              </a:lnSpc>
              <a:spcBef>
                <a:spcPts val="0"/>
              </a:spcBef>
              <a:spcAft>
                <a:spcPts val="1000"/>
              </a:spcAft>
              <a:buClr>
                <a:schemeClr val="dk1"/>
              </a:buClr>
              <a:buSzPct val="91666"/>
              <a:buFont typeface="Arial"/>
              <a:buNone/>
            </a:pPr>
            <a:r>
              <a:rPr lang="en" sz="1200" u="sng">
                <a:latin typeface="Comic Sans MS"/>
                <a:ea typeface="Comic Sans MS"/>
                <a:cs typeface="Comic Sans MS"/>
                <a:sym typeface="Comic Sans MS"/>
              </a:rPr>
              <a:t>Results in </a:t>
            </a:r>
            <a:r>
              <a:rPr b="1" lang="en" sz="1200" u="sng">
                <a:latin typeface="Comic Sans MS"/>
                <a:ea typeface="Comic Sans MS"/>
                <a:cs typeface="Comic Sans MS"/>
                <a:sym typeface="Comic Sans MS"/>
              </a:rPr>
              <a:t>May</a:t>
            </a:r>
            <a:r>
              <a:rPr lang="en" sz="1200">
                <a:latin typeface="Comic Sans MS"/>
                <a:ea typeface="Comic Sans MS"/>
                <a:cs typeface="Comic Sans MS"/>
                <a:sym typeface="Comic Sans MS"/>
              </a:rPr>
              <a:t>: </a:t>
            </a:r>
          </a:p>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Most pictures were of students scattered around the classroom (in groups and individually) --- on the floor, at desks, at tables, in the hallway. They are engaged in designing and building structures. The teachers are also scattered around talking with them, taking pictures and videos.</a:t>
            </a:r>
          </a:p>
          <a:p>
            <a:pPr lvl="0" rtl="0">
              <a:spcBef>
                <a:spcPts val="0"/>
              </a:spcBef>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383" name="Shape 383"/>
        <p:cNvGrpSpPr/>
        <p:nvPr/>
      </p:nvGrpSpPr>
      <p:grpSpPr>
        <a:xfrm>
          <a:off x="0" y="0"/>
          <a:ext cx="0" cy="0"/>
          <a:chOff x="0" y="0"/>
          <a:chExt cx="0" cy="0"/>
        </a:xfrm>
      </p:grpSpPr>
      <p:sp>
        <p:nvSpPr>
          <p:cNvPr id="384" name="Shape 384"/>
          <p:cNvSpPr txBox="1"/>
          <p:nvPr>
            <p:ph type="title"/>
          </p:nvPr>
        </p:nvSpPr>
        <p:spPr>
          <a:xfrm>
            <a:off x="311700" y="475125"/>
            <a:ext cx="1865700" cy="613200"/>
          </a:xfrm>
          <a:prstGeom prst="rect">
            <a:avLst/>
          </a:prstGeom>
          <a:solidFill>
            <a:schemeClr val="accent4"/>
          </a:solidFill>
        </p:spPr>
        <p:txBody>
          <a:bodyPr anchorCtr="0" anchor="t" bIns="91425" lIns="91425" rIns="91425" tIns="91425">
            <a:noAutofit/>
          </a:bodyPr>
          <a:lstStyle/>
          <a:p>
            <a:pPr lvl="0" rtl="0">
              <a:spcBef>
                <a:spcPts val="0"/>
              </a:spcBef>
              <a:buNone/>
            </a:pPr>
            <a:r>
              <a:rPr lang="en">
                <a:latin typeface="Comic Sans MS"/>
                <a:ea typeface="Comic Sans MS"/>
                <a:cs typeface="Comic Sans MS"/>
                <a:sym typeface="Comic Sans MS"/>
              </a:rPr>
              <a:t>Findings</a:t>
            </a:r>
          </a:p>
        </p:txBody>
      </p:sp>
      <p:sp>
        <p:nvSpPr>
          <p:cNvPr id="385" name="Shape 385"/>
          <p:cNvSpPr txBox="1"/>
          <p:nvPr>
            <p:ph idx="1" type="body"/>
          </p:nvPr>
        </p:nvSpPr>
        <p:spPr>
          <a:xfrm>
            <a:off x="311700" y="1171600"/>
            <a:ext cx="8520600" cy="3397200"/>
          </a:xfrm>
          <a:prstGeom prst="rect">
            <a:avLst/>
          </a:prstGeom>
          <a:solidFill>
            <a:srgbClr val="FF9900"/>
          </a:solidFill>
        </p:spPr>
        <p:txBody>
          <a:bodyPr anchorCtr="0" anchor="t" bIns="91425" lIns="91425" rIns="91425" tIns="91425">
            <a:noAutofit/>
          </a:bodyPr>
          <a:lstStyle/>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5.  Students were asked to draw a picture of their Science class.</a:t>
            </a:r>
          </a:p>
          <a:p>
            <a:pPr lvl="0" rt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 	</a:t>
            </a:r>
          </a:p>
          <a:p>
            <a:pPr lvl="0" rtl="0">
              <a:lnSpc>
                <a:spcPct val="115000"/>
              </a:lnSpc>
              <a:spcBef>
                <a:spcPts val="0"/>
              </a:spcBef>
              <a:spcAft>
                <a:spcPts val="1000"/>
              </a:spcAft>
              <a:buClr>
                <a:schemeClr val="dk1"/>
              </a:buClr>
              <a:buSzPct val="91666"/>
              <a:buFont typeface="Arial"/>
              <a:buNone/>
            </a:pPr>
            <a:r>
              <a:rPr lang="en" sz="1200" u="sng">
                <a:latin typeface="Comic Sans MS"/>
                <a:ea typeface="Comic Sans MS"/>
                <a:cs typeface="Comic Sans MS"/>
                <a:sym typeface="Comic Sans MS"/>
              </a:rPr>
              <a:t>Results in </a:t>
            </a:r>
            <a:r>
              <a:rPr b="1" lang="en" sz="1200" u="sng">
                <a:latin typeface="Comic Sans MS"/>
                <a:ea typeface="Comic Sans MS"/>
                <a:cs typeface="Comic Sans MS"/>
                <a:sym typeface="Comic Sans MS"/>
              </a:rPr>
              <a:t>October</a:t>
            </a:r>
            <a:r>
              <a:rPr lang="en" sz="1200">
                <a:latin typeface="Comic Sans MS"/>
                <a:ea typeface="Comic Sans MS"/>
                <a:cs typeface="Comic Sans MS"/>
                <a:sym typeface="Comic Sans MS"/>
              </a:rPr>
              <a:t>: </a:t>
            </a:r>
          </a:p>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Most pictures were of students at tables/desks discussing with teacher at front, as well pictures of students working together in groups at tables doing experiments.</a:t>
            </a:r>
          </a:p>
          <a:p>
            <a:pPr lvl="0" rt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 	</a:t>
            </a:r>
          </a:p>
          <a:p>
            <a:pPr lvl="0" rtl="0">
              <a:lnSpc>
                <a:spcPct val="115000"/>
              </a:lnSpc>
              <a:spcBef>
                <a:spcPts val="0"/>
              </a:spcBef>
              <a:spcAft>
                <a:spcPts val="1000"/>
              </a:spcAft>
              <a:buClr>
                <a:schemeClr val="dk1"/>
              </a:buClr>
              <a:buSzPct val="91666"/>
              <a:buFont typeface="Arial"/>
              <a:buNone/>
            </a:pPr>
            <a:r>
              <a:rPr lang="en" sz="1200" u="sng">
                <a:latin typeface="Comic Sans MS"/>
                <a:ea typeface="Comic Sans MS"/>
                <a:cs typeface="Comic Sans MS"/>
                <a:sym typeface="Comic Sans MS"/>
              </a:rPr>
              <a:t>Results in </a:t>
            </a:r>
            <a:r>
              <a:rPr b="1" lang="en" sz="1200" u="sng">
                <a:latin typeface="Comic Sans MS"/>
                <a:ea typeface="Comic Sans MS"/>
                <a:cs typeface="Comic Sans MS"/>
                <a:sym typeface="Comic Sans MS"/>
              </a:rPr>
              <a:t>May</a:t>
            </a:r>
            <a:r>
              <a:rPr lang="en" sz="1200">
                <a:latin typeface="Comic Sans MS"/>
                <a:ea typeface="Comic Sans MS"/>
                <a:cs typeface="Comic Sans MS"/>
                <a:sym typeface="Comic Sans MS"/>
              </a:rPr>
              <a:t>: </a:t>
            </a:r>
          </a:p>
          <a:p>
            <a:pPr lvl="0">
              <a:lnSpc>
                <a:spcPct val="115000"/>
              </a:lnSpc>
              <a:spcBef>
                <a:spcPts val="0"/>
              </a:spcBef>
              <a:spcAft>
                <a:spcPts val="1000"/>
              </a:spcAft>
              <a:buClr>
                <a:schemeClr val="dk1"/>
              </a:buClr>
              <a:buSzPct val="91666"/>
              <a:buFont typeface="Arial"/>
              <a:buNone/>
            </a:pPr>
            <a:r>
              <a:rPr lang="en" sz="1200">
                <a:latin typeface="Comic Sans MS"/>
                <a:ea typeface="Comic Sans MS"/>
                <a:cs typeface="Comic Sans MS"/>
                <a:sym typeface="Comic Sans MS"/>
              </a:rPr>
              <a:t>Most pictures were of students scattered around the classroom (in groups and individually) --- on the floor, at desks, at tables, in the hallway. They are engaged in designing and building structures. The teachers are also scattered around talking with them, taking pictures and videos.</a:t>
            </a:r>
          </a:p>
          <a:p>
            <a:pPr lvl="0" rtl="0">
              <a:spcBef>
                <a:spcPts val="0"/>
              </a:spcBef>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389" name="Shape 389"/>
        <p:cNvGrpSpPr/>
        <p:nvPr/>
      </p:nvGrpSpPr>
      <p:grpSpPr>
        <a:xfrm>
          <a:off x="0" y="0"/>
          <a:ext cx="0" cy="0"/>
          <a:chOff x="0" y="0"/>
          <a:chExt cx="0" cy="0"/>
        </a:xfrm>
      </p:grpSpPr>
      <p:sp>
        <p:nvSpPr>
          <p:cNvPr id="390" name="Shape 390"/>
          <p:cNvSpPr txBox="1"/>
          <p:nvPr>
            <p:ph type="title"/>
          </p:nvPr>
        </p:nvSpPr>
        <p:spPr>
          <a:xfrm>
            <a:off x="1599600" y="284625"/>
            <a:ext cx="5944800" cy="613200"/>
          </a:xfrm>
          <a:prstGeom prst="rect">
            <a:avLst/>
          </a:prstGeom>
          <a:solidFill>
            <a:srgbClr val="FF9900"/>
          </a:solidFill>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Teacher Inquiry - our growth...</a:t>
            </a:r>
          </a:p>
        </p:txBody>
      </p:sp>
      <p:sp>
        <p:nvSpPr>
          <p:cNvPr id="391" name="Shape 391"/>
          <p:cNvSpPr txBox="1"/>
          <p:nvPr>
            <p:ph idx="1" type="body"/>
          </p:nvPr>
        </p:nvSpPr>
        <p:spPr>
          <a:xfrm>
            <a:off x="542300" y="1313975"/>
            <a:ext cx="1844100" cy="3397200"/>
          </a:xfrm>
          <a:prstGeom prst="rect">
            <a:avLst/>
          </a:prstGeom>
          <a:solidFill>
            <a:srgbClr val="FFFF00"/>
          </a:solidFill>
        </p:spPr>
        <p:txBody>
          <a:bodyPr anchorCtr="0" anchor="t" bIns="91425" lIns="91425" rIns="91425" tIns="91425">
            <a:noAutofit/>
          </a:bodyPr>
          <a:lstStyle/>
          <a:p>
            <a:pPr lvl="0" algn="ctr">
              <a:spcBef>
                <a:spcPts val="0"/>
              </a:spcBef>
              <a:spcAft>
                <a:spcPts val="1000"/>
              </a:spcAft>
              <a:buClr>
                <a:schemeClr val="dk1"/>
              </a:buClr>
              <a:buSzPct val="78571"/>
              <a:buFont typeface="Arial"/>
              <a:buNone/>
            </a:pPr>
            <a:r>
              <a:t/>
            </a:r>
            <a:endParaRPr sz="1400">
              <a:latin typeface="Comic Sans MS"/>
              <a:ea typeface="Comic Sans MS"/>
              <a:cs typeface="Comic Sans MS"/>
              <a:sym typeface="Comic Sans MS"/>
            </a:endParaRPr>
          </a:p>
          <a:p>
            <a:pPr lvl="0" rtl="0" algn="ctr">
              <a:spcBef>
                <a:spcPts val="0"/>
              </a:spcBef>
              <a:buNone/>
            </a:pPr>
            <a:r>
              <a:rPr lang="en" sz="1400" u="sng">
                <a:latin typeface="Comic Sans MS"/>
                <a:ea typeface="Comic Sans MS"/>
                <a:cs typeface="Comic Sans MS"/>
                <a:sym typeface="Comic Sans MS"/>
              </a:rPr>
              <a:t>EDP-5E Model</a:t>
            </a:r>
          </a:p>
          <a:p>
            <a:pPr lvl="0" algn="ctr">
              <a:spcBef>
                <a:spcPts val="0"/>
              </a:spcBef>
              <a:buNone/>
            </a:pPr>
            <a:r>
              <a:rPr lang="en" sz="1400">
                <a:latin typeface="Comic Sans MS"/>
                <a:ea typeface="Comic Sans MS"/>
                <a:cs typeface="Comic Sans MS"/>
                <a:sym typeface="Comic Sans MS"/>
              </a:rPr>
              <a:t>As teachers we realized that we were engaged in this model just as much as the students were.</a:t>
            </a:r>
          </a:p>
        </p:txBody>
      </p:sp>
      <p:sp>
        <p:nvSpPr>
          <p:cNvPr id="392" name="Shape 392"/>
          <p:cNvSpPr txBox="1"/>
          <p:nvPr>
            <p:ph idx="1" type="body"/>
          </p:nvPr>
        </p:nvSpPr>
        <p:spPr>
          <a:xfrm>
            <a:off x="3552175" y="1103425"/>
            <a:ext cx="1844100" cy="3397200"/>
          </a:xfrm>
          <a:prstGeom prst="rect">
            <a:avLst/>
          </a:prstGeom>
          <a:solidFill>
            <a:srgbClr val="FFFF00"/>
          </a:solidFill>
        </p:spPr>
        <p:txBody>
          <a:bodyPr anchorCtr="0" anchor="t" bIns="91425" lIns="91425" rIns="91425" tIns="91425">
            <a:noAutofit/>
          </a:bodyPr>
          <a:lstStyle/>
          <a:p>
            <a:pPr lvl="0" rtl="0">
              <a:spcBef>
                <a:spcPts val="0"/>
              </a:spcBef>
              <a:spcAft>
                <a:spcPts val="1000"/>
              </a:spcAft>
              <a:buNone/>
            </a:pPr>
            <a:r>
              <a:t/>
            </a:r>
            <a:endParaRPr sz="1400">
              <a:latin typeface="Comic Sans MS"/>
              <a:ea typeface="Comic Sans MS"/>
              <a:cs typeface="Comic Sans MS"/>
              <a:sym typeface="Comic Sans MS"/>
            </a:endParaRPr>
          </a:p>
          <a:p>
            <a:pPr lvl="0" rtl="0" algn="ctr">
              <a:spcBef>
                <a:spcPts val="0"/>
              </a:spcBef>
              <a:buNone/>
            </a:pPr>
            <a:r>
              <a:rPr lang="en" sz="1400" u="sng">
                <a:latin typeface="Comic Sans MS"/>
                <a:ea typeface="Comic Sans MS"/>
                <a:cs typeface="Comic Sans MS"/>
                <a:sym typeface="Comic Sans MS"/>
              </a:rPr>
              <a:t>Formative Assessment</a:t>
            </a:r>
          </a:p>
          <a:p>
            <a:pPr lvl="0" rtl="0" algn="ctr">
              <a:spcBef>
                <a:spcPts val="0"/>
              </a:spcBef>
              <a:buNone/>
            </a:pPr>
            <a:r>
              <a:rPr lang="en" sz="1400">
                <a:latin typeface="Comic Sans MS"/>
                <a:ea typeface="Comic Sans MS"/>
                <a:cs typeface="Comic Sans MS"/>
                <a:sym typeface="Comic Sans MS"/>
              </a:rPr>
              <a:t>Our assessment was ongoing on a DAILY basis as the students went through the EDP-5E model.  This directed our instruction daily.   </a:t>
            </a:r>
          </a:p>
        </p:txBody>
      </p:sp>
      <p:sp>
        <p:nvSpPr>
          <p:cNvPr id="393" name="Shape 393"/>
          <p:cNvSpPr txBox="1"/>
          <p:nvPr>
            <p:ph idx="1" type="body"/>
          </p:nvPr>
        </p:nvSpPr>
        <p:spPr>
          <a:xfrm>
            <a:off x="6682400" y="1313975"/>
            <a:ext cx="1844100" cy="3397200"/>
          </a:xfrm>
          <a:prstGeom prst="rect">
            <a:avLst/>
          </a:prstGeom>
          <a:solidFill>
            <a:srgbClr val="FFFF00"/>
          </a:solidFill>
        </p:spPr>
        <p:txBody>
          <a:bodyPr anchorCtr="0" anchor="t" bIns="91425" lIns="91425" rIns="91425" tIns="91425">
            <a:noAutofit/>
          </a:bodyPr>
          <a:lstStyle/>
          <a:p>
            <a:pPr lvl="0" rtl="0">
              <a:spcBef>
                <a:spcPts val="0"/>
              </a:spcBef>
              <a:spcAft>
                <a:spcPts val="1000"/>
              </a:spcAft>
              <a:buNone/>
            </a:pPr>
            <a:r>
              <a:t/>
            </a:r>
            <a:endParaRPr sz="1200">
              <a:latin typeface="Comic Sans MS"/>
              <a:ea typeface="Comic Sans MS"/>
              <a:cs typeface="Comic Sans MS"/>
              <a:sym typeface="Comic Sans MS"/>
            </a:endParaRPr>
          </a:p>
          <a:p>
            <a:pPr lvl="0" rtl="0" algn="ctr">
              <a:spcBef>
                <a:spcPts val="0"/>
              </a:spcBef>
              <a:buNone/>
            </a:pPr>
            <a:r>
              <a:rPr lang="en" sz="1400" u="sng">
                <a:latin typeface="Comic Sans MS"/>
                <a:ea typeface="Comic Sans MS"/>
                <a:cs typeface="Comic Sans MS"/>
                <a:sym typeface="Comic Sans MS"/>
              </a:rPr>
              <a:t>Facilitators</a:t>
            </a:r>
          </a:p>
          <a:p>
            <a:pPr lvl="0" rtl="0" algn="ctr">
              <a:spcBef>
                <a:spcPts val="0"/>
              </a:spcBef>
              <a:buNone/>
            </a:pPr>
            <a:r>
              <a:rPr lang="en" sz="1400">
                <a:latin typeface="Comic Sans MS"/>
                <a:ea typeface="Comic Sans MS"/>
                <a:cs typeface="Comic Sans MS"/>
                <a:sym typeface="Comic Sans MS"/>
              </a:rPr>
              <a:t>We became working partners with the children.</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2"/>
        </a:solidFill>
      </p:bgPr>
    </p:bg>
    <p:spTree>
      <p:nvGrpSpPr>
        <p:cNvPr id="397" name="Shape 397"/>
        <p:cNvGrpSpPr/>
        <p:nvPr/>
      </p:nvGrpSpPr>
      <p:grpSpPr>
        <a:xfrm>
          <a:off x="0" y="0"/>
          <a:ext cx="0" cy="0"/>
          <a:chOff x="0" y="0"/>
          <a:chExt cx="0" cy="0"/>
        </a:xfrm>
      </p:grpSpPr>
      <p:sp>
        <p:nvSpPr>
          <p:cNvPr id="398" name="Shape 398"/>
          <p:cNvSpPr txBox="1"/>
          <p:nvPr>
            <p:ph type="title"/>
          </p:nvPr>
        </p:nvSpPr>
        <p:spPr>
          <a:xfrm>
            <a:off x="311700" y="445025"/>
            <a:ext cx="8520600" cy="613200"/>
          </a:xfrm>
          <a:prstGeom prst="rect">
            <a:avLst/>
          </a:prstGeom>
          <a:solidFill>
            <a:srgbClr val="FFFF00"/>
          </a:solidFill>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Special Thanks To...</a:t>
            </a:r>
          </a:p>
        </p:txBody>
      </p:sp>
      <p:sp>
        <p:nvSpPr>
          <p:cNvPr id="399" name="Shape 399"/>
          <p:cNvSpPr txBox="1"/>
          <p:nvPr>
            <p:ph idx="1" type="body"/>
          </p:nvPr>
        </p:nvSpPr>
        <p:spPr>
          <a:xfrm>
            <a:off x="311700" y="1171600"/>
            <a:ext cx="8520600" cy="3240000"/>
          </a:xfrm>
          <a:prstGeom prst="rect">
            <a:avLst/>
          </a:prstGeom>
          <a:solidFill>
            <a:srgbClr val="FFD966"/>
          </a:solidFill>
        </p:spPr>
        <p:txBody>
          <a:bodyPr anchorCtr="0" anchor="t" bIns="91425" lIns="91425" rIns="91425" tIns="91425">
            <a:noAutofit/>
          </a:bodyPr>
          <a:lstStyle/>
          <a:p>
            <a:pPr indent="-355600" lvl="0" marL="457200" rtl="0">
              <a:spcBef>
                <a:spcPts val="0"/>
              </a:spcBef>
              <a:buSzPct val="100000"/>
              <a:buFont typeface="Comic Sans MS"/>
            </a:pPr>
            <a:r>
              <a:rPr lang="en" sz="2000">
                <a:latin typeface="Comic Sans MS"/>
                <a:ea typeface="Comic Sans MS"/>
                <a:cs typeface="Comic Sans MS"/>
                <a:sym typeface="Comic Sans MS"/>
              </a:rPr>
              <a:t>Thomas Walsh</a:t>
            </a:r>
          </a:p>
          <a:p>
            <a:pPr indent="-355600" lvl="0" marL="457200" rtl="0">
              <a:spcBef>
                <a:spcPts val="0"/>
              </a:spcBef>
              <a:buSzPct val="100000"/>
              <a:buFont typeface="Comic Sans MS"/>
            </a:pPr>
            <a:r>
              <a:rPr lang="en" sz="2000">
                <a:latin typeface="Comic Sans MS"/>
                <a:ea typeface="Comic Sans MS"/>
                <a:cs typeface="Comic Sans MS"/>
                <a:sym typeface="Comic Sans MS"/>
              </a:rPr>
              <a:t>Professor Karen Goodnough, Ph. D</a:t>
            </a:r>
          </a:p>
          <a:p>
            <a:pPr indent="-355600" lvl="0" marL="457200" rtl="0">
              <a:spcBef>
                <a:spcPts val="0"/>
              </a:spcBef>
              <a:buSzPct val="100000"/>
              <a:buFont typeface="Comic Sans MS"/>
            </a:pPr>
            <a:r>
              <a:rPr lang="en" sz="2000">
                <a:latin typeface="Comic Sans MS"/>
                <a:ea typeface="Comic Sans MS"/>
                <a:cs typeface="Comic Sans MS"/>
                <a:sym typeface="Comic Sans MS"/>
              </a:rPr>
              <a:t>Craig Adams</a:t>
            </a:r>
          </a:p>
          <a:p>
            <a:pPr indent="-355600" lvl="0" marL="457200" rtl="0">
              <a:spcBef>
                <a:spcPts val="0"/>
              </a:spcBef>
              <a:buSzPct val="100000"/>
              <a:buFont typeface="Comic Sans MS"/>
            </a:pPr>
            <a:r>
              <a:rPr lang="en" sz="2000">
                <a:latin typeface="Comic Sans MS"/>
                <a:ea typeface="Comic Sans MS"/>
                <a:cs typeface="Comic Sans MS"/>
                <a:sym typeface="Comic Sans MS"/>
              </a:rPr>
              <a:t>Memorial University Of Newfoundland</a:t>
            </a:r>
          </a:p>
          <a:p>
            <a:pPr indent="-355600" lvl="0" marL="457200" rtl="0">
              <a:spcBef>
                <a:spcPts val="0"/>
              </a:spcBef>
              <a:buSzPct val="100000"/>
              <a:buFont typeface="Comic Sans MS"/>
            </a:pPr>
            <a:r>
              <a:rPr lang="en" sz="2000">
                <a:latin typeface="Comic Sans MS"/>
                <a:ea typeface="Comic Sans MS"/>
                <a:cs typeface="Comic Sans MS"/>
                <a:sym typeface="Comic Sans MS"/>
              </a:rPr>
              <a:t>Hibernia Management and Development Company Ltd. (HMDC)</a:t>
            </a:r>
          </a:p>
          <a:p>
            <a:pPr indent="-355600" lvl="0" marL="457200" rtl="0">
              <a:spcBef>
                <a:spcPts val="0"/>
              </a:spcBef>
              <a:buSzPct val="100000"/>
              <a:buFont typeface="Comic Sans MS"/>
            </a:pPr>
            <a:r>
              <a:rPr lang="en" sz="2000">
                <a:latin typeface="Comic Sans MS"/>
                <a:ea typeface="Comic Sans MS"/>
                <a:cs typeface="Comic Sans MS"/>
                <a:sym typeface="Comic Sans MS"/>
              </a:rPr>
              <a:t>BRICKS 4 Kidz- Kelly Noseworthy</a:t>
            </a:r>
          </a:p>
          <a:p>
            <a:pPr indent="-355600" lvl="0" marL="457200" rtl="0">
              <a:spcBef>
                <a:spcPts val="0"/>
              </a:spcBef>
              <a:buSzPct val="100000"/>
              <a:buFont typeface="Comic Sans MS"/>
            </a:pPr>
            <a:r>
              <a:rPr lang="en" sz="2000">
                <a:latin typeface="Comic Sans MS"/>
                <a:ea typeface="Comic Sans MS"/>
                <a:cs typeface="Comic Sans MS"/>
                <a:sym typeface="Comic Sans MS"/>
              </a:rPr>
              <a:t>Holy Family Elementary School- Administration and Staff</a:t>
            </a:r>
          </a:p>
          <a:p>
            <a:pPr indent="-355600" lvl="0" marL="457200" rtl="0">
              <a:spcBef>
                <a:spcPts val="0"/>
              </a:spcBef>
              <a:buSzPct val="100000"/>
              <a:buFont typeface="Comic Sans MS"/>
            </a:pPr>
            <a:r>
              <a:rPr lang="en" sz="2000">
                <a:latin typeface="Comic Sans MS"/>
                <a:ea typeface="Comic Sans MS"/>
                <a:cs typeface="Comic Sans MS"/>
                <a:sym typeface="Comic Sans MS"/>
              </a:rPr>
              <a:t>Students and Families</a:t>
            </a:r>
          </a:p>
          <a:p>
            <a:pPr lvl="0">
              <a:spcBef>
                <a:spcPts val="0"/>
              </a:spcBef>
              <a:buNone/>
            </a:pPr>
            <a:r>
              <a:t/>
            </a:r>
            <a:endParaRPr sz="2000">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x="0" y="0"/>
          <a:ext cx="0" cy="0"/>
          <a:chOff x="0" y="0"/>
          <a:chExt cx="0" cy="0"/>
        </a:xfrm>
      </p:grpSpPr>
      <p:sp>
        <p:nvSpPr>
          <p:cNvPr id="85" name="Shape 85"/>
          <p:cNvSpPr txBox="1"/>
          <p:nvPr>
            <p:ph type="title"/>
          </p:nvPr>
        </p:nvSpPr>
        <p:spPr>
          <a:xfrm>
            <a:off x="512700" y="389350"/>
            <a:ext cx="8118600" cy="1034400"/>
          </a:xfrm>
          <a:prstGeom prst="rect">
            <a:avLst/>
          </a:prstGeom>
          <a:solidFill>
            <a:schemeClr val="accent4"/>
          </a:solidFill>
        </p:spPr>
        <p:txBody>
          <a:bodyPr anchorCtr="0" anchor="b" bIns="91425" lIns="91425" rIns="91425" tIns="91425">
            <a:noAutofit/>
          </a:bodyPr>
          <a:lstStyle/>
          <a:p>
            <a:pPr lvl="0" algn="ctr">
              <a:spcBef>
                <a:spcPts val="0"/>
              </a:spcBef>
              <a:buNone/>
            </a:pPr>
            <a:r>
              <a:rPr lang="en" sz="1400">
                <a:solidFill>
                  <a:srgbClr val="000000"/>
                </a:solidFill>
                <a:latin typeface="Comic Sans MS"/>
                <a:ea typeface="Comic Sans MS"/>
                <a:cs typeface="Comic Sans MS"/>
                <a:sym typeface="Comic Sans MS"/>
              </a:rPr>
              <a:t>Team Members</a:t>
            </a:r>
          </a:p>
          <a:p>
            <a:pPr lvl="0" algn="ctr">
              <a:spcBef>
                <a:spcPts val="0"/>
              </a:spcBef>
              <a:buNone/>
            </a:pPr>
            <a:r>
              <a:rPr lang="en">
                <a:latin typeface="Comic Sans MS"/>
                <a:ea typeface="Comic Sans MS"/>
                <a:cs typeface="Comic Sans MS"/>
                <a:sym typeface="Comic Sans MS"/>
              </a:rPr>
              <a:t>Team Members</a:t>
            </a:r>
          </a:p>
        </p:txBody>
      </p:sp>
      <p:sp>
        <p:nvSpPr>
          <p:cNvPr id="86" name="Shape 86"/>
          <p:cNvSpPr/>
          <p:nvPr/>
        </p:nvSpPr>
        <p:spPr>
          <a:xfrm>
            <a:off x="370975" y="1423750"/>
            <a:ext cx="4421700" cy="3018000"/>
          </a:xfrm>
          <a:prstGeom prst="cloudCallout">
            <a:avLst>
              <a:gd fmla="val -20833" name="adj1"/>
              <a:gd fmla="val 62500" name="adj2"/>
            </a:avLst>
          </a:prstGeom>
          <a:solidFill>
            <a:srgbClr val="F1C23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b="1" lang="en" sz="1800">
                <a:latin typeface="Comic Sans MS"/>
                <a:ea typeface="Comic Sans MS"/>
                <a:cs typeface="Comic Sans MS"/>
                <a:sym typeface="Comic Sans MS"/>
              </a:rPr>
              <a:t>Florrie Reid</a:t>
            </a:r>
            <a:r>
              <a:rPr lang="en" sz="1800">
                <a:latin typeface="Comic Sans MS"/>
                <a:ea typeface="Comic Sans MS"/>
                <a:cs typeface="Comic Sans MS"/>
                <a:sym typeface="Comic Sans MS"/>
              </a:rPr>
              <a:t> has been teaching for 18 years </a:t>
            </a:r>
            <a:r>
              <a:rPr lang="en" sz="1800">
                <a:solidFill>
                  <a:schemeClr val="dk1"/>
                </a:solidFill>
                <a:latin typeface="Comic Sans MS"/>
                <a:ea typeface="Comic Sans MS"/>
                <a:cs typeface="Comic Sans MS"/>
                <a:sym typeface="Comic Sans MS"/>
              </a:rPr>
              <a:t>in the Primary Classroom. She is currently teaching grade 2 with 17 students - 8 girls and 9 boys.  </a:t>
            </a:r>
          </a:p>
          <a:p>
            <a:pPr lvl="0">
              <a:spcBef>
                <a:spcPts val="0"/>
              </a:spcBef>
              <a:buNone/>
            </a:pPr>
            <a:r>
              <a:rPr lang="en" sz="1800">
                <a:latin typeface="Comic Sans MS"/>
                <a:ea typeface="Comic Sans MS"/>
                <a:cs typeface="Comic Sans MS"/>
                <a:sym typeface="Comic Sans MS"/>
              </a:rPr>
              <a:t>     </a:t>
            </a:r>
          </a:p>
        </p:txBody>
      </p:sp>
      <p:sp>
        <p:nvSpPr>
          <p:cNvPr id="87" name="Shape 87"/>
          <p:cNvSpPr/>
          <p:nvPr/>
        </p:nvSpPr>
        <p:spPr>
          <a:xfrm>
            <a:off x="4291275" y="1363600"/>
            <a:ext cx="4551900" cy="3138300"/>
          </a:xfrm>
          <a:prstGeom prst="cloudCallout">
            <a:avLst>
              <a:gd fmla="val -20833" name="adj1"/>
              <a:gd fmla="val 62500" name="adj2"/>
            </a:avLst>
          </a:prstGeom>
          <a:solidFill>
            <a:srgbClr val="D5A6BD"/>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latin typeface="Comic Sans MS"/>
                <a:ea typeface="Comic Sans MS"/>
                <a:cs typeface="Comic Sans MS"/>
                <a:sym typeface="Comic Sans MS"/>
              </a:rPr>
              <a:t>I am passionate about learning. I am a global learner, kinesthetic and visual learner. I like structure but I am flexible...I live for teachable moments. I believe ALL children can succeed. I believe teachers are facilitators. I have always loved science and hands on learning.  I love teaching in a student centered environment. </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5A6BD"/>
        </a:solidFill>
      </p:bgPr>
    </p:bg>
    <p:spTree>
      <p:nvGrpSpPr>
        <p:cNvPr id="91" name="Shape 91"/>
        <p:cNvGrpSpPr/>
        <p:nvPr/>
      </p:nvGrpSpPr>
      <p:grpSpPr>
        <a:xfrm>
          <a:off x="0" y="0"/>
          <a:ext cx="0" cy="0"/>
          <a:chOff x="0" y="0"/>
          <a:chExt cx="0" cy="0"/>
        </a:xfrm>
      </p:grpSpPr>
      <p:sp>
        <p:nvSpPr>
          <p:cNvPr id="92" name="Shape 92"/>
          <p:cNvSpPr txBox="1"/>
          <p:nvPr>
            <p:ph type="title"/>
          </p:nvPr>
        </p:nvSpPr>
        <p:spPr>
          <a:xfrm>
            <a:off x="145200" y="2614350"/>
            <a:ext cx="4045200" cy="345000"/>
          </a:xfrm>
          <a:prstGeom prst="rect">
            <a:avLst/>
          </a:prstGeom>
        </p:spPr>
        <p:txBody>
          <a:bodyPr anchorCtr="0" anchor="b" bIns="91425" lIns="91425" rIns="91425" tIns="91425">
            <a:noAutofit/>
          </a:bodyPr>
          <a:lstStyle/>
          <a:p>
            <a:pPr lvl="0" algn="l">
              <a:spcBef>
                <a:spcPts val="0"/>
              </a:spcBef>
              <a:buNone/>
            </a:pPr>
            <a:r>
              <a:rPr b="1" lang="en" sz="2400">
                <a:solidFill>
                  <a:srgbClr val="660000"/>
                </a:solidFill>
                <a:latin typeface="Comic Sans MS"/>
                <a:ea typeface="Comic Sans MS"/>
                <a:cs typeface="Comic Sans MS"/>
                <a:sym typeface="Comic Sans MS"/>
              </a:rPr>
              <a:t>Focus Area</a:t>
            </a:r>
          </a:p>
        </p:txBody>
      </p:sp>
      <p:sp>
        <p:nvSpPr>
          <p:cNvPr id="93" name="Shape 93"/>
          <p:cNvSpPr txBox="1"/>
          <p:nvPr>
            <p:ph idx="1" type="subTitle"/>
          </p:nvPr>
        </p:nvSpPr>
        <p:spPr>
          <a:xfrm>
            <a:off x="265500" y="2768999"/>
            <a:ext cx="4045200" cy="1973400"/>
          </a:xfrm>
          <a:prstGeom prst="rect">
            <a:avLst/>
          </a:prstGeom>
        </p:spPr>
        <p:txBody>
          <a:bodyPr anchorCtr="0" anchor="t" bIns="91425" lIns="91425" rIns="91425" tIns="91425">
            <a:noAutofit/>
          </a:bodyPr>
          <a:lstStyle/>
          <a:p>
            <a:pPr lvl="0" rtl="0" algn="l">
              <a:spcBef>
                <a:spcPts val="0"/>
              </a:spcBef>
              <a:buNone/>
            </a:pPr>
            <a:r>
              <a:rPr lang="en">
                <a:latin typeface="Comic Sans MS"/>
                <a:ea typeface="Comic Sans MS"/>
                <a:cs typeface="Comic Sans MS"/>
                <a:sym typeface="Comic Sans MS"/>
              </a:rPr>
              <a:t>Science</a:t>
            </a:r>
          </a:p>
          <a:p>
            <a:pPr lvl="0" rtl="0" algn="l">
              <a:spcBef>
                <a:spcPts val="0"/>
              </a:spcBef>
              <a:buNone/>
            </a:pPr>
            <a:r>
              <a:rPr lang="en">
                <a:latin typeface="Comic Sans MS"/>
                <a:ea typeface="Comic Sans MS"/>
                <a:cs typeface="Comic Sans MS"/>
                <a:sym typeface="Comic Sans MS"/>
              </a:rPr>
              <a:t>Math</a:t>
            </a:r>
          </a:p>
          <a:p>
            <a:pPr lvl="0" rtl="0" algn="l">
              <a:spcBef>
                <a:spcPts val="0"/>
              </a:spcBef>
              <a:buNone/>
            </a:pPr>
            <a:r>
              <a:rPr lang="en">
                <a:latin typeface="Comic Sans MS"/>
                <a:ea typeface="Comic Sans MS"/>
                <a:cs typeface="Comic Sans MS"/>
                <a:sym typeface="Comic Sans MS"/>
              </a:rPr>
              <a:t>Engineering Design Process (EDP)</a:t>
            </a:r>
          </a:p>
          <a:p>
            <a:pPr lvl="0" rtl="0" algn="l">
              <a:spcBef>
                <a:spcPts val="0"/>
              </a:spcBef>
              <a:buNone/>
            </a:pPr>
            <a:r>
              <a:rPr lang="en">
                <a:latin typeface="Comic Sans MS"/>
                <a:ea typeface="Comic Sans MS"/>
                <a:cs typeface="Comic Sans MS"/>
                <a:sym typeface="Comic Sans MS"/>
              </a:rPr>
              <a:t>Scientific Inquiry (SI)</a:t>
            </a:r>
          </a:p>
        </p:txBody>
      </p:sp>
      <p:sp>
        <p:nvSpPr>
          <p:cNvPr id="94" name="Shape 94"/>
          <p:cNvSpPr txBox="1"/>
          <p:nvPr>
            <p:ph idx="2" type="body"/>
          </p:nvPr>
        </p:nvSpPr>
        <p:spPr>
          <a:xfrm>
            <a:off x="4949525" y="381000"/>
            <a:ext cx="3837000" cy="4269000"/>
          </a:xfrm>
          <a:prstGeom prst="rect">
            <a:avLst/>
          </a:prstGeom>
          <a:solidFill>
            <a:srgbClr val="F9CB9C"/>
          </a:solidFill>
        </p:spPr>
        <p:txBody>
          <a:bodyPr anchorCtr="0" anchor="ctr" bIns="91425" lIns="91425" rIns="91425" tIns="91425">
            <a:noAutofit/>
          </a:bodyPr>
          <a:lstStyle/>
          <a:p>
            <a:pPr lvl="0" rtl="0">
              <a:spcBef>
                <a:spcPts val="0"/>
              </a:spcBef>
              <a:spcAft>
                <a:spcPts val="1600"/>
              </a:spcAft>
              <a:buNone/>
            </a:pPr>
            <a:r>
              <a:t/>
            </a:r>
            <a:endParaRPr sz="1100"/>
          </a:p>
          <a:p>
            <a:pPr lvl="0" rtl="0">
              <a:spcBef>
                <a:spcPts val="0"/>
              </a:spcBef>
              <a:spcAft>
                <a:spcPts val="1600"/>
              </a:spcAft>
              <a:buNone/>
            </a:pPr>
            <a:r>
              <a:rPr lang="en" sz="1100">
                <a:solidFill>
                  <a:srgbClr val="000000"/>
                </a:solidFill>
                <a:latin typeface="Comic Sans MS"/>
                <a:ea typeface="Comic Sans MS"/>
                <a:cs typeface="Comic Sans MS"/>
                <a:sym typeface="Comic Sans MS"/>
              </a:rPr>
              <a:t>We wanted to engage and motivate students in their learning. We wanted to improve our teaching in the area of EDP (engineering and design process) and SI (scientific inquiry) through a cross-curricular approach.  We used our Curriculum Outcomes for:</a:t>
            </a:r>
          </a:p>
          <a:p>
            <a:pPr lvl="0" rtl="0">
              <a:spcBef>
                <a:spcPts val="0"/>
              </a:spcBef>
              <a:spcAft>
                <a:spcPts val="1600"/>
              </a:spcAft>
              <a:buNone/>
            </a:pPr>
            <a:r>
              <a:rPr b="1" lang="en" sz="1100" u="sng">
                <a:solidFill>
                  <a:srgbClr val="000000"/>
                </a:solidFill>
                <a:latin typeface="Comic Sans MS"/>
                <a:ea typeface="Comic Sans MS"/>
                <a:cs typeface="Comic Sans MS"/>
                <a:sym typeface="Comic Sans MS"/>
              </a:rPr>
              <a:t>Science </a:t>
            </a:r>
            <a:r>
              <a:rPr lang="en" sz="1100">
                <a:solidFill>
                  <a:srgbClr val="000000"/>
                </a:solidFill>
                <a:latin typeface="Comic Sans MS"/>
                <a:ea typeface="Comic Sans MS"/>
                <a:cs typeface="Comic Sans MS"/>
                <a:sym typeface="Comic Sans MS"/>
              </a:rPr>
              <a:t>structures and matter </a:t>
            </a:r>
          </a:p>
          <a:p>
            <a:pPr lvl="0" rtl="0">
              <a:spcBef>
                <a:spcPts val="0"/>
              </a:spcBef>
              <a:spcAft>
                <a:spcPts val="1600"/>
              </a:spcAft>
              <a:buNone/>
            </a:pPr>
            <a:r>
              <a:rPr b="1" lang="en" sz="1100" u="sng">
                <a:solidFill>
                  <a:srgbClr val="000000"/>
                </a:solidFill>
                <a:latin typeface="Comic Sans MS"/>
                <a:ea typeface="Comic Sans MS"/>
                <a:cs typeface="Comic Sans MS"/>
                <a:sym typeface="Comic Sans MS"/>
              </a:rPr>
              <a:t>Math </a:t>
            </a:r>
            <a:r>
              <a:rPr lang="en" sz="1100">
                <a:solidFill>
                  <a:srgbClr val="000000"/>
                </a:solidFill>
                <a:latin typeface="Comic Sans MS"/>
                <a:ea typeface="Comic Sans MS"/>
                <a:cs typeface="Comic Sans MS"/>
                <a:sym typeface="Comic Sans MS"/>
              </a:rPr>
              <a:t>outcomes in geometry, measurement, problem solving, estimation, data analysis. </a:t>
            </a:r>
          </a:p>
          <a:p>
            <a:pPr lvl="0" rtl="0">
              <a:spcBef>
                <a:spcPts val="0"/>
              </a:spcBef>
              <a:spcAft>
                <a:spcPts val="1600"/>
              </a:spcAft>
              <a:buClr>
                <a:schemeClr val="dk1"/>
              </a:buClr>
              <a:buSzPct val="100000"/>
              <a:buFont typeface="Arial"/>
              <a:buNone/>
            </a:pPr>
            <a:r>
              <a:rPr b="1" lang="en" sz="1100" u="sng">
                <a:solidFill>
                  <a:srgbClr val="000000"/>
                </a:solidFill>
                <a:latin typeface="Comic Sans MS"/>
                <a:ea typeface="Comic Sans MS"/>
                <a:cs typeface="Comic Sans MS"/>
                <a:sym typeface="Comic Sans MS"/>
              </a:rPr>
              <a:t>Technology</a:t>
            </a:r>
            <a:r>
              <a:rPr lang="en" sz="1100">
                <a:solidFill>
                  <a:srgbClr val="000000"/>
                </a:solidFill>
                <a:latin typeface="Comic Sans MS"/>
                <a:ea typeface="Comic Sans MS"/>
                <a:cs typeface="Comic Sans MS"/>
                <a:sym typeface="Comic Sans MS"/>
              </a:rPr>
              <a:t> outcomes</a:t>
            </a:r>
          </a:p>
          <a:p>
            <a:pPr lvl="0" rtl="0">
              <a:spcBef>
                <a:spcPts val="0"/>
              </a:spcBef>
              <a:spcAft>
                <a:spcPts val="1600"/>
              </a:spcAft>
              <a:buNone/>
            </a:pPr>
            <a:r>
              <a:rPr b="1" lang="en" sz="1100" u="sng">
                <a:solidFill>
                  <a:srgbClr val="000000"/>
                </a:solidFill>
                <a:latin typeface="Comic Sans MS"/>
                <a:ea typeface="Comic Sans MS"/>
                <a:cs typeface="Comic Sans MS"/>
                <a:sym typeface="Comic Sans MS"/>
              </a:rPr>
              <a:t>Language Arts </a:t>
            </a:r>
            <a:r>
              <a:rPr lang="en" sz="1100">
                <a:solidFill>
                  <a:srgbClr val="000000"/>
                </a:solidFill>
                <a:latin typeface="Comic Sans MS"/>
                <a:ea typeface="Comic Sans MS"/>
                <a:cs typeface="Comic Sans MS"/>
                <a:sym typeface="Comic Sans MS"/>
              </a:rPr>
              <a:t>outcomes in communication in oral and written language, comprehension strategies-analyzing, inferencing and synthesizing</a:t>
            </a:r>
          </a:p>
          <a:p>
            <a:pPr lvl="0" rtl="0">
              <a:spcBef>
                <a:spcPts val="0"/>
              </a:spcBef>
              <a:spcAft>
                <a:spcPts val="1600"/>
              </a:spcAft>
              <a:buClr>
                <a:schemeClr val="dk1"/>
              </a:buClr>
              <a:buSzPct val="100000"/>
              <a:buFont typeface="Arial"/>
              <a:buNone/>
            </a:pPr>
            <a:r>
              <a:rPr b="1" lang="en" sz="1100" u="sng">
                <a:solidFill>
                  <a:srgbClr val="000000"/>
                </a:solidFill>
                <a:latin typeface="Comic Sans MS"/>
                <a:ea typeface="Comic Sans MS"/>
                <a:cs typeface="Comic Sans MS"/>
                <a:sym typeface="Comic Sans MS"/>
              </a:rPr>
              <a:t>Online resources </a:t>
            </a:r>
            <a:r>
              <a:rPr lang="en" sz="1100">
                <a:solidFill>
                  <a:srgbClr val="000000"/>
                </a:solidFill>
                <a:latin typeface="Comic Sans MS"/>
                <a:ea typeface="Comic Sans MS"/>
                <a:cs typeface="Comic Sans MS"/>
                <a:sym typeface="Comic Sans MS"/>
              </a:rPr>
              <a:t>we used were: Scientist in Residence Program, Science and Children, Bricks for kidz and Class Dojo</a:t>
            </a:r>
          </a:p>
          <a:p>
            <a:pPr lvl="0">
              <a:spcBef>
                <a:spcPts val="0"/>
              </a:spcBef>
              <a:spcAft>
                <a:spcPts val="1600"/>
              </a:spcAft>
              <a:buNone/>
            </a:pPr>
            <a:r>
              <a:t/>
            </a:r>
            <a:endParaRPr sz="1000"/>
          </a:p>
        </p:txBody>
      </p:sp>
      <p:pic>
        <p:nvPicPr>
          <p:cNvPr descr="IMG_0200.JPG" id="95" name="Shape 95"/>
          <p:cNvPicPr preferRelativeResize="0"/>
          <p:nvPr/>
        </p:nvPicPr>
        <p:blipFill>
          <a:blip r:embed="rId3">
            <a:alphaModFix/>
          </a:blip>
          <a:stretch>
            <a:fillRect/>
          </a:stretch>
        </p:blipFill>
        <p:spPr>
          <a:xfrm>
            <a:off x="774162" y="130350"/>
            <a:ext cx="2867524" cy="23536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9900"/>
        </a:solidFill>
      </p:bgPr>
    </p:bg>
    <p:spTree>
      <p:nvGrpSpPr>
        <p:cNvPr id="99" name="Shape 99"/>
        <p:cNvGrpSpPr/>
        <p:nvPr/>
      </p:nvGrpSpPr>
      <p:grpSpPr>
        <a:xfrm>
          <a:off x="0" y="0"/>
          <a:ext cx="0" cy="0"/>
          <a:chOff x="0" y="0"/>
          <a:chExt cx="0" cy="0"/>
        </a:xfrm>
      </p:grpSpPr>
      <p:sp>
        <p:nvSpPr>
          <p:cNvPr id="100" name="Shape 100"/>
          <p:cNvSpPr txBox="1"/>
          <p:nvPr>
            <p:ph type="title"/>
          </p:nvPr>
        </p:nvSpPr>
        <p:spPr>
          <a:xfrm>
            <a:off x="311700" y="180475"/>
            <a:ext cx="2766300" cy="1062900"/>
          </a:xfrm>
          <a:prstGeom prst="rect">
            <a:avLst/>
          </a:prstGeom>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Research Questions</a:t>
            </a:r>
          </a:p>
        </p:txBody>
      </p:sp>
      <p:sp>
        <p:nvSpPr>
          <p:cNvPr id="101" name="Shape 101"/>
          <p:cNvSpPr txBox="1"/>
          <p:nvPr>
            <p:ph idx="1" type="body"/>
          </p:nvPr>
        </p:nvSpPr>
        <p:spPr>
          <a:xfrm>
            <a:off x="121050" y="1203125"/>
            <a:ext cx="3999900" cy="3355800"/>
          </a:xfrm>
          <a:prstGeom prst="rect">
            <a:avLst/>
          </a:prstGeom>
        </p:spPr>
        <p:txBody>
          <a:bodyPr anchorCtr="0" anchor="t" bIns="91425" lIns="91425" rIns="91425" tIns="91425">
            <a:noAutofit/>
          </a:bodyPr>
          <a:lstStyle/>
          <a:p>
            <a:pPr lvl="0" rtl="0">
              <a:spcBef>
                <a:spcPts val="0"/>
              </a:spcBef>
              <a:buNone/>
            </a:pPr>
            <a:r>
              <a:rPr b="1" lang="en" sz="1600" u="sng">
                <a:latin typeface="Comic Sans MS"/>
                <a:ea typeface="Comic Sans MS"/>
                <a:cs typeface="Comic Sans MS"/>
                <a:sym typeface="Comic Sans MS"/>
              </a:rPr>
              <a:t>Student Question:</a:t>
            </a:r>
            <a:r>
              <a:rPr lang="en" sz="1600">
                <a:latin typeface="Comic Sans MS"/>
                <a:ea typeface="Comic Sans MS"/>
                <a:cs typeface="Comic Sans MS"/>
                <a:sym typeface="Comic Sans MS"/>
              </a:rPr>
              <a:t>  How can we use an integrated approach to implement the Engineering Design Process (EDP) and Scientific Inquiry (SI) to enhance motivation and engagement?</a:t>
            </a:r>
          </a:p>
          <a:p>
            <a:pPr lvl="0" rtl="0">
              <a:spcBef>
                <a:spcPts val="0"/>
              </a:spcBef>
              <a:buNone/>
            </a:pPr>
            <a:r>
              <a:rPr b="1" lang="en" sz="1600" u="sng">
                <a:latin typeface="Comic Sans MS"/>
                <a:ea typeface="Comic Sans MS"/>
                <a:cs typeface="Comic Sans MS"/>
                <a:sym typeface="Comic Sans MS"/>
              </a:rPr>
              <a:t>Teacher Questions:</a:t>
            </a:r>
            <a:r>
              <a:rPr lang="en" sz="1600">
                <a:latin typeface="Comic Sans MS"/>
                <a:ea typeface="Comic Sans MS"/>
                <a:cs typeface="Comic Sans MS"/>
                <a:sym typeface="Comic Sans MS"/>
              </a:rPr>
              <a:t> What is our role in implementing the EDP and SI in our classroom? What is EDP? What is SI?</a:t>
            </a:r>
          </a:p>
        </p:txBody>
      </p:sp>
      <p:pic>
        <p:nvPicPr>
          <p:cNvPr descr="IMG_0154.JPG" id="102" name="Shape 102"/>
          <p:cNvPicPr preferRelativeResize="0"/>
          <p:nvPr/>
        </p:nvPicPr>
        <p:blipFill>
          <a:blip r:embed="rId3">
            <a:alphaModFix/>
          </a:blip>
          <a:stretch>
            <a:fillRect/>
          </a:stretch>
        </p:blipFill>
        <p:spPr>
          <a:xfrm>
            <a:off x="4070700" y="100275"/>
            <a:ext cx="2446425" cy="2295225"/>
          </a:xfrm>
          <a:prstGeom prst="rect">
            <a:avLst/>
          </a:prstGeom>
          <a:noFill/>
          <a:ln>
            <a:noFill/>
          </a:ln>
        </p:spPr>
      </p:pic>
      <p:pic>
        <p:nvPicPr>
          <p:cNvPr descr="IMG_0172.JPG" id="103" name="Shape 103"/>
          <p:cNvPicPr preferRelativeResize="0"/>
          <p:nvPr/>
        </p:nvPicPr>
        <p:blipFill>
          <a:blip r:embed="rId4">
            <a:alphaModFix/>
          </a:blip>
          <a:stretch>
            <a:fillRect/>
          </a:stretch>
        </p:blipFill>
        <p:spPr>
          <a:xfrm>
            <a:off x="6657475" y="381000"/>
            <a:ext cx="2114676" cy="1894975"/>
          </a:xfrm>
          <a:prstGeom prst="rect">
            <a:avLst/>
          </a:prstGeom>
          <a:noFill/>
          <a:ln>
            <a:noFill/>
          </a:ln>
        </p:spPr>
      </p:pic>
      <p:pic>
        <p:nvPicPr>
          <p:cNvPr descr="IMG_0719.JPG" id="104" name="Shape 104"/>
          <p:cNvPicPr preferRelativeResize="0"/>
          <p:nvPr/>
        </p:nvPicPr>
        <p:blipFill>
          <a:blip r:embed="rId5">
            <a:alphaModFix/>
          </a:blip>
          <a:stretch>
            <a:fillRect/>
          </a:stretch>
        </p:blipFill>
        <p:spPr>
          <a:xfrm>
            <a:off x="4119925" y="2446424"/>
            <a:ext cx="4712375" cy="26970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2"/>
        </a:solidFill>
      </p:bgPr>
    </p:bg>
    <p:spTree>
      <p:nvGrpSpPr>
        <p:cNvPr id="108" name="Shape 108"/>
        <p:cNvGrpSpPr/>
        <p:nvPr/>
      </p:nvGrpSpPr>
      <p:grpSpPr>
        <a:xfrm>
          <a:off x="0" y="0"/>
          <a:ext cx="0" cy="0"/>
          <a:chOff x="0" y="0"/>
          <a:chExt cx="0" cy="0"/>
        </a:xfrm>
      </p:grpSpPr>
      <p:sp>
        <p:nvSpPr>
          <p:cNvPr id="109" name="Shape 109"/>
          <p:cNvSpPr/>
          <p:nvPr/>
        </p:nvSpPr>
        <p:spPr>
          <a:xfrm>
            <a:off x="711875" y="551450"/>
            <a:ext cx="7820400" cy="1022700"/>
          </a:xfrm>
          <a:prstGeom prst="doubleWave">
            <a:avLst>
              <a:gd fmla="val 6250" name="adj1"/>
              <a:gd fmla="val 898" name="adj2"/>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4800">
                <a:latin typeface="Comic Sans MS"/>
                <a:ea typeface="Comic Sans MS"/>
                <a:cs typeface="Comic Sans MS"/>
                <a:sym typeface="Comic Sans MS"/>
              </a:rPr>
              <a:t>Ethical Considerations</a:t>
            </a:r>
          </a:p>
        </p:txBody>
      </p:sp>
      <p:sp>
        <p:nvSpPr>
          <p:cNvPr id="110" name="Shape 110"/>
          <p:cNvSpPr txBox="1"/>
          <p:nvPr/>
        </p:nvSpPr>
        <p:spPr>
          <a:xfrm>
            <a:off x="481275" y="1985200"/>
            <a:ext cx="4070700" cy="2867400"/>
          </a:xfrm>
          <a:prstGeom prst="rect">
            <a:avLst/>
          </a:prstGeom>
          <a:solidFill>
            <a:srgbClr val="FF9900"/>
          </a:solidFill>
          <a:ln>
            <a:noFill/>
          </a:ln>
        </p:spPr>
        <p:txBody>
          <a:bodyPr anchorCtr="0" anchor="t" bIns="91425" lIns="91425" rIns="91425" tIns="91425">
            <a:noAutofit/>
          </a:bodyPr>
          <a:lstStyle/>
          <a:p>
            <a:pPr lvl="0" algn="ctr">
              <a:spcBef>
                <a:spcPts val="0"/>
              </a:spcBef>
              <a:buNone/>
            </a:pPr>
            <a:r>
              <a:rPr lang="en" sz="2200">
                <a:latin typeface="Comic Sans MS"/>
                <a:ea typeface="Comic Sans MS"/>
                <a:cs typeface="Comic Sans MS"/>
                <a:sym typeface="Comic Sans MS"/>
              </a:rPr>
              <a:t>We sent two forms home to the families informing them of the project.  One form was from our school Holy Family Elementary and the other was from Memorial University of Newfoundland.</a:t>
            </a:r>
          </a:p>
        </p:txBody>
      </p:sp>
      <p:pic>
        <p:nvPicPr>
          <p:cNvPr descr="IMG_0432[1].JPG" id="111" name="Shape 111"/>
          <p:cNvPicPr preferRelativeResize="0"/>
          <p:nvPr/>
        </p:nvPicPr>
        <p:blipFill>
          <a:blip r:embed="rId3">
            <a:alphaModFix/>
          </a:blip>
          <a:stretch>
            <a:fillRect/>
          </a:stretch>
        </p:blipFill>
        <p:spPr>
          <a:xfrm>
            <a:off x="4782550" y="1839825"/>
            <a:ext cx="4070700" cy="3053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15" name="Shape 115"/>
        <p:cNvGrpSpPr/>
        <p:nvPr/>
      </p:nvGrpSpPr>
      <p:grpSpPr>
        <a:xfrm>
          <a:off x="0" y="0"/>
          <a:ext cx="0" cy="0"/>
          <a:chOff x="0" y="0"/>
          <a:chExt cx="0" cy="0"/>
        </a:xfrm>
      </p:grpSpPr>
      <p:sp>
        <p:nvSpPr>
          <p:cNvPr id="116" name="Shape 116"/>
          <p:cNvSpPr txBox="1"/>
          <p:nvPr>
            <p:ph type="title"/>
          </p:nvPr>
        </p:nvSpPr>
        <p:spPr>
          <a:xfrm>
            <a:off x="1893925" y="175425"/>
            <a:ext cx="5604000" cy="937500"/>
          </a:xfrm>
          <a:prstGeom prst="rect">
            <a:avLst/>
          </a:prstGeom>
          <a:solidFill>
            <a:schemeClr val="accent3"/>
          </a:solidFill>
        </p:spPr>
        <p:txBody>
          <a:bodyPr anchorCtr="0" anchor="ctr"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Planning</a:t>
            </a:r>
          </a:p>
        </p:txBody>
      </p:sp>
      <p:sp>
        <p:nvSpPr>
          <p:cNvPr id="117" name="Shape 117"/>
          <p:cNvSpPr txBox="1"/>
          <p:nvPr/>
        </p:nvSpPr>
        <p:spPr>
          <a:xfrm>
            <a:off x="561500" y="1203300"/>
            <a:ext cx="8141400" cy="3759600"/>
          </a:xfrm>
          <a:prstGeom prst="rect">
            <a:avLst/>
          </a:prstGeom>
          <a:solidFill>
            <a:schemeClr val="accent6"/>
          </a:solidFill>
          <a:ln>
            <a:noFill/>
          </a:ln>
        </p:spPr>
        <p:txBody>
          <a:bodyPr anchorCtr="0" anchor="t" bIns="91425" lIns="91425" rIns="91425" tIns="91425">
            <a:noAutofit/>
          </a:bodyPr>
          <a:lstStyle/>
          <a:p>
            <a:pPr indent="-323850" lvl="0" marL="457200" rtl="0">
              <a:spcBef>
                <a:spcPts val="0"/>
              </a:spcBef>
              <a:buSzPct val="100000"/>
              <a:buFont typeface="Comic Sans MS"/>
              <a:buChar char="●"/>
            </a:pPr>
            <a:r>
              <a:rPr lang="en" sz="1500">
                <a:latin typeface="Comic Sans MS"/>
                <a:ea typeface="Comic Sans MS"/>
                <a:cs typeface="Comic Sans MS"/>
                <a:sym typeface="Comic Sans MS"/>
              </a:rPr>
              <a:t>Attended a two day institute  held in August at MUN with other TIA participants</a:t>
            </a:r>
          </a:p>
          <a:p>
            <a:pPr indent="-323850" lvl="0" marL="457200" rtl="0">
              <a:spcBef>
                <a:spcPts val="0"/>
              </a:spcBef>
              <a:buSzPct val="100000"/>
              <a:buFont typeface="Comic Sans MS"/>
              <a:buChar char="●"/>
            </a:pPr>
            <a:r>
              <a:rPr lang="en" sz="1500">
                <a:latin typeface="Comic Sans MS"/>
                <a:ea typeface="Comic Sans MS"/>
                <a:cs typeface="Comic Sans MS"/>
                <a:sym typeface="Comic Sans MS"/>
              </a:rPr>
              <a:t>We had four meetings with </a:t>
            </a:r>
            <a:r>
              <a:rPr b="1" lang="en" sz="1500">
                <a:latin typeface="Comic Sans MS"/>
                <a:ea typeface="Comic Sans MS"/>
                <a:cs typeface="Comic Sans MS"/>
                <a:sym typeface="Comic Sans MS"/>
              </a:rPr>
              <a:t>Tom Walsh </a:t>
            </a:r>
            <a:r>
              <a:rPr lang="en" sz="1500">
                <a:latin typeface="Comic Sans MS"/>
                <a:ea typeface="Comic Sans MS"/>
                <a:cs typeface="Comic Sans MS"/>
                <a:sym typeface="Comic Sans MS"/>
              </a:rPr>
              <a:t>from September to January to discuss our planning and to observe him teaching our students using the 5E Model. </a:t>
            </a:r>
          </a:p>
          <a:p>
            <a:pPr indent="-323850" lvl="0" marL="457200" rtl="0">
              <a:spcBef>
                <a:spcPts val="0"/>
              </a:spcBef>
              <a:buSzPct val="100000"/>
              <a:buFont typeface="Comic Sans MS"/>
              <a:buChar char="●"/>
            </a:pPr>
            <a:r>
              <a:rPr lang="en" sz="1500">
                <a:latin typeface="Comic Sans MS"/>
                <a:ea typeface="Comic Sans MS"/>
                <a:cs typeface="Comic Sans MS"/>
                <a:sym typeface="Comic Sans MS"/>
              </a:rPr>
              <a:t>We also met several times to collaborate on ideas, plan our lessons and activities, and prepare and gather materials.</a:t>
            </a:r>
          </a:p>
          <a:p>
            <a:pPr indent="-323850" lvl="0" marL="457200" rtl="0">
              <a:spcBef>
                <a:spcPts val="0"/>
              </a:spcBef>
              <a:buSzPct val="100000"/>
              <a:buFont typeface="Comic Sans MS"/>
              <a:buChar char="●"/>
            </a:pPr>
            <a:r>
              <a:rPr lang="en" sz="1500">
                <a:latin typeface="Comic Sans MS"/>
                <a:ea typeface="Comic Sans MS"/>
                <a:cs typeface="Comic Sans MS"/>
                <a:sym typeface="Comic Sans MS"/>
              </a:rPr>
              <a:t>Students and teachers used journals to records thoughts, designs and results from projects.</a:t>
            </a:r>
          </a:p>
          <a:p>
            <a:pPr lvl="0" rtl="0">
              <a:spcBef>
                <a:spcPts val="0"/>
              </a:spcBef>
              <a:buNone/>
            </a:pPr>
            <a:r>
              <a:t/>
            </a:r>
            <a:endParaRPr sz="1500">
              <a:latin typeface="Comic Sans MS"/>
              <a:ea typeface="Comic Sans MS"/>
              <a:cs typeface="Comic Sans MS"/>
              <a:sym typeface="Comic Sans MS"/>
            </a:endParaRPr>
          </a:p>
          <a:p>
            <a:pPr lvl="0" marR="0" rtl="0" algn="l">
              <a:lnSpc>
                <a:spcPct val="100000"/>
              </a:lnSpc>
              <a:spcBef>
                <a:spcPts val="0"/>
              </a:spcBef>
              <a:spcAft>
                <a:spcPts val="0"/>
              </a:spcAft>
              <a:buNone/>
            </a:pPr>
            <a:r>
              <a:t/>
            </a:r>
            <a:endParaRPr sz="1500">
              <a:latin typeface="Comic Sans MS"/>
              <a:ea typeface="Comic Sans MS"/>
              <a:cs typeface="Comic Sans MS"/>
              <a:sym typeface="Comic Sans MS"/>
            </a:endParaRPr>
          </a:p>
        </p:txBody>
      </p:sp>
      <p:pic>
        <p:nvPicPr>
          <p:cNvPr descr="IMG_0129.JPG" id="118" name="Shape 118"/>
          <p:cNvPicPr preferRelativeResize="0"/>
          <p:nvPr/>
        </p:nvPicPr>
        <p:blipFill>
          <a:blip r:embed="rId3">
            <a:alphaModFix/>
          </a:blip>
          <a:stretch>
            <a:fillRect/>
          </a:stretch>
        </p:blipFill>
        <p:spPr>
          <a:xfrm>
            <a:off x="3037975" y="2807250"/>
            <a:ext cx="3499175" cy="21556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22" name="Shape 122"/>
        <p:cNvGrpSpPr/>
        <p:nvPr/>
      </p:nvGrpSpPr>
      <p:grpSpPr>
        <a:xfrm>
          <a:off x="0" y="0"/>
          <a:ext cx="0" cy="0"/>
          <a:chOff x="0" y="0"/>
          <a:chExt cx="0" cy="0"/>
        </a:xfrm>
      </p:grpSpPr>
      <p:sp>
        <p:nvSpPr>
          <p:cNvPr id="123" name="Shape 123"/>
          <p:cNvSpPr txBox="1"/>
          <p:nvPr>
            <p:ph type="title"/>
          </p:nvPr>
        </p:nvSpPr>
        <p:spPr>
          <a:xfrm>
            <a:off x="1954125" y="506300"/>
            <a:ext cx="5604000" cy="817200"/>
          </a:xfrm>
          <a:prstGeom prst="rect">
            <a:avLst/>
          </a:prstGeom>
          <a:solidFill>
            <a:schemeClr val="accent3"/>
          </a:solidFill>
        </p:spPr>
        <p:txBody>
          <a:bodyPr anchorCtr="0" anchor="ctr"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Planning</a:t>
            </a:r>
          </a:p>
        </p:txBody>
      </p:sp>
      <p:sp>
        <p:nvSpPr>
          <p:cNvPr id="124" name="Shape 124"/>
          <p:cNvSpPr txBox="1"/>
          <p:nvPr/>
        </p:nvSpPr>
        <p:spPr>
          <a:xfrm>
            <a:off x="751975" y="1564075"/>
            <a:ext cx="7810500" cy="3449100"/>
          </a:xfrm>
          <a:prstGeom prst="rect">
            <a:avLst/>
          </a:prstGeom>
          <a:solidFill>
            <a:schemeClr val="accent6"/>
          </a:solidFill>
          <a:ln>
            <a:noFill/>
          </a:ln>
        </p:spPr>
        <p:txBody>
          <a:bodyPr anchorCtr="0" anchor="t" bIns="91425" lIns="91425" rIns="91425" tIns="91425">
            <a:noAutofit/>
          </a:bodyPr>
          <a:lstStyle/>
          <a:p>
            <a:pPr indent="-323850" lvl="0" marL="457200" rtl="0">
              <a:spcBef>
                <a:spcPts val="0"/>
              </a:spcBef>
              <a:buClr>
                <a:schemeClr val="dk1"/>
              </a:buClr>
              <a:buSzPct val="100000"/>
              <a:buFont typeface="Comic Sans MS"/>
              <a:buChar char="●"/>
            </a:pPr>
            <a:r>
              <a:rPr lang="en" sz="1500">
                <a:solidFill>
                  <a:schemeClr val="dk1"/>
                </a:solidFill>
                <a:latin typeface="Comic Sans MS"/>
                <a:ea typeface="Comic Sans MS"/>
                <a:cs typeface="Comic Sans MS"/>
                <a:sym typeface="Comic Sans MS"/>
              </a:rPr>
              <a:t>We used literature to guide our planning:</a:t>
            </a:r>
          </a:p>
          <a:p>
            <a:pPr lvl="0" rtl="0">
              <a:spcBef>
                <a:spcPts val="0"/>
              </a:spcBef>
              <a:buNone/>
            </a:pPr>
            <a:r>
              <a:t/>
            </a:r>
            <a:endParaRPr sz="1500">
              <a:solidFill>
                <a:schemeClr val="dk1"/>
              </a:solidFill>
              <a:latin typeface="Comic Sans MS"/>
              <a:ea typeface="Comic Sans MS"/>
              <a:cs typeface="Comic Sans MS"/>
              <a:sym typeface="Comic Sans MS"/>
            </a:endParaRPr>
          </a:p>
          <a:p>
            <a:pPr indent="-323850" lvl="1" marL="914400" rtl="0">
              <a:spcBef>
                <a:spcPts val="0"/>
              </a:spcBef>
              <a:buClr>
                <a:schemeClr val="dk1"/>
              </a:buClr>
              <a:buSzPct val="100000"/>
              <a:buFont typeface="Comic Sans MS"/>
              <a:buChar char="○"/>
            </a:pPr>
            <a:r>
              <a:rPr lang="en" sz="1500">
                <a:solidFill>
                  <a:schemeClr val="dk1"/>
                </a:solidFill>
                <a:latin typeface="Comic Sans MS"/>
                <a:ea typeface="Comic Sans MS"/>
                <a:cs typeface="Comic Sans MS"/>
                <a:sym typeface="Comic Sans MS"/>
              </a:rPr>
              <a:t>The Science And Children Magazine helped us with our research in the EDP-5E Model and SI.  </a:t>
            </a:r>
          </a:p>
          <a:p>
            <a:pPr indent="-323850" lvl="1" marL="914400" rtl="0">
              <a:spcBef>
                <a:spcPts val="0"/>
              </a:spcBef>
              <a:buClr>
                <a:schemeClr val="dk1"/>
              </a:buClr>
              <a:buSzPct val="100000"/>
              <a:buFont typeface="Comic Sans MS"/>
              <a:buChar char="○"/>
            </a:pPr>
            <a:r>
              <a:rPr lang="en" sz="1500">
                <a:solidFill>
                  <a:schemeClr val="dk1"/>
                </a:solidFill>
                <a:latin typeface="Comic Sans MS"/>
                <a:ea typeface="Comic Sans MS"/>
                <a:cs typeface="Comic Sans MS"/>
                <a:sym typeface="Comic Sans MS"/>
              </a:rPr>
              <a:t>We referred to online lessons from The Scientists In Residence Program.</a:t>
            </a:r>
          </a:p>
          <a:p>
            <a:pPr indent="-323850" lvl="1" marL="914400" rtl="0">
              <a:spcBef>
                <a:spcPts val="0"/>
              </a:spcBef>
              <a:buClr>
                <a:schemeClr val="dk1"/>
              </a:buClr>
              <a:buSzPct val="100000"/>
              <a:buFont typeface="Comic Sans MS"/>
              <a:buChar char="○"/>
            </a:pPr>
            <a:r>
              <a:rPr lang="en" sz="1500">
                <a:solidFill>
                  <a:schemeClr val="dk1"/>
                </a:solidFill>
                <a:latin typeface="Comic Sans MS"/>
                <a:ea typeface="Comic Sans MS"/>
                <a:cs typeface="Comic Sans MS"/>
                <a:sym typeface="Comic Sans MS"/>
              </a:rPr>
              <a:t>The Pan Canadian Science Place </a:t>
            </a:r>
            <a:r>
              <a:rPr lang="en" sz="1500" u="sng">
                <a:solidFill>
                  <a:schemeClr val="dk1"/>
                </a:solidFill>
                <a:latin typeface="Comic Sans MS"/>
                <a:ea typeface="Comic Sans MS"/>
                <a:cs typeface="Comic Sans MS"/>
                <a:sym typeface="Comic Sans MS"/>
              </a:rPr>
              <a:t>‘Build It Up’ </a:t>
            </a:r>
            <a:r>
              <a:rPr lang="en" sz="1500">
                <a:solidFill>
                  <a:schemeClr val="dk1"/>
                </a:solidFill>
                <a:latin typeface="Comic Sans MS"/>
                <a:ea typeface="Comic Sans MS"/>
                <a:cs typeface="Comic Sans MS"/>
                <a:sym typeface="Comic Sans MS"/>
              </a:rPr>
              <a:t>unit</a:t>
            </a:r>
          </a:p>
          <a:p>
            <a:pPr indent="-323850" lvl="1" marL="914400" rtl="0">
              <a:spcBef>
                <a:spcPts val="0"/>
              </a:spcBef>
              <a:buClr>
                <a:schemeClr val="dk1"/>
              </a:buClr>
              <a:buSzPct val="100000"/>
              <a:buFont typeface="Comic Sans MS"/>
              <a:buChar char="○"/>
            </a:pPr>
            <a:r>
              <a:rPr lang="en" sz="1500">
                <a:solidFill>
                  <a:schemeClr val="dk1"/>
                </a:solidFill>
                <a:latin typeface="Comic Sans MS"/>
                <a:ea typeface="Comic Sans MS"/>
                <a:cs typeface="Comic Sans MS"/>
                <a:sym typeface="Comic Sans MS"/>
              </a:rPr>
              <a:t>The</a:t>
            </a:r>
            <a:r>
              <a:rPr lang="en" sz="1500" u="sng">
                <a:solidFill>
                  <a:schemeClr val="dk1"/>
                </a:solidFill>
                <a:latin typeface="Comic Sans MS"/>
                <a:ea typeface="Comic Sans MS"/>
                <a:cs typeface="Comic Sans MS"/>
                <a:sym typeface="Comic Sans MS"/>
              </a:rPr>
              <a:t> ‘How Did They Build That?’</a:t>
            </a:r>
            <a:r>
              <a:rPr lang="en" sz="1500">
                <a:solidFill>
                  <a:schemeClr val="dk1"/>
                </a:solidFill>
                <a:latin typeface="Comic Sans MS"/>
                <a:ea typeface="Comic Sans MS"/>
                <a:cs typeface="Comic Sans MS"/>
                <a:sym typeface="Comic Sans MS"/>
              </a:rPr>
              <a:t> series by the Saunders Book Company</a:t>
            </a:r>
          </a:p>
          <a:p>
            <a:pPr indent="-323850" lvl="1" marL="914400" rtl="0">
              <a:spcBef>
                <a:spcPts val="0"/>
              </a:spcBef>
              <a:buClr>
                <a:schemeClr val="dk1"/>
              </a:buClr>
              <a:buSzPct val="100000"/>
              <a:buFont typeface="Comic Sans MS"/>
              <a:buChar char="○"/>
            </a:pPr>
            <a:r>
              <a:rPr lang="en" sz="1500" u="sng">
                <a:solidFill>
                  <a:schemeClr val="dk1"/>
                </a:solidFill>
                <a:latin typeface="Comic Sans MS"/>
                <a:ea typeface="Comic Sans MS"/>
                <a:cs typeface="Comic Sans MS"/>
                <a:sym typeface="Comic Sans MS"/>
              </a:rPr>
              <a:t>‘Engineering In Our Everyday Lives’</a:t>
            </a:r>
            <a:r>
              <a:rPr lang="en" sz="1500">
                <a:solidFill>
                  <a:schemeClr val="dk1"/>
                </a:solidFill>
                <a:latin typeface="Comic Sans MS"/>
                <a:ea typeface="Comic Sans MS"/>
                <a:cs typeface="Comic Sans MS"/>
                <a:sym typeface="Comic Sans MS"/>
              </a:rPr>
              <a:t> by Reagan Miller </a:t>
            </a:r>
          </a:p>
          <a:p>
            <a:pPr indent="-323850" lvl="1" marL="914400" rtl="0">
              <a:spcBef>
                <a:spcPts val="0"/>
              </a:spcBef>
              <a:buClr>
                <a:schemeClr val="dk1"/>
              </a:buClr>
              <a:buSzPct val="100000"/>
              <a:buFont typeface="Comic Sans MS"/>
              <a:buChar char="○"/>
            </a:pPr>
            <a:r>
              <a:rPr lang="en" sz="1500" u="sng">
                <a:solidFill>
                  <a:schemeClr val="dk1"/>
                </a:solidFill>
                <a:latin typeface="Comic Sans MS"/>
                <a:ea typeface="Comic Sans MS"/>
                <a:cs typeface="Comic Sans MS"/>
                <a:sym typeface="Comic Sans MS"/>
              </a:rPr>
              <a:t>‘Rosie Revere Engineer’</a:t>
            </a:r>
            <a:r>
              <a:rPr lang="en" sz="1500">
                <a:solidFill>
                  <a:schemeClr val="dk1"/>
                </a:solidFill>
                <a:latin typeface="Comic Sans MS"/>
                <a:ea typeface="Comic Sans MS"/>
                <a:cs typeface="Comic Sans MS"/>
                <a:sym typeface="Comic Sans MS"/>
              </a:rPr>
              <a:t> by Andrea Beaty</a:t>
            </a:r>
          </a:p>
          <a:p>
            <a:pPr indent="-323850" lvl="1" marL="914400" rtl="0">
              <a:spcBef>
                <a:spcPts val="0"/>
              </a:spcBef>
              <a:buClr>
                <a:schemeClr val="dk1"/>
              </a:buClr>
              <a:buSzPct val="100000"/>
              <a:buFont typeface="Comic Sans MS"/>
              <a:buChar char="○"/>
            </a:pPr>
            <a:r>
              <a:rPr lang="en" sz="1500" u="sng">
                <a:solidFill>
                  <a:schemeClr val="dk1"/>
                </a:solidFill>
                <a:latin typeface="Comic Sans MS"/>
                <a:ea typeface="Comic Sans MS"/>
                <a:cs typeface="Comic Sans MS"/>
                <a:sym typeface="Comic Sans MS"/>
              </a:rPr>
              <a:t>‘What Am I ?’</a:t>
            </a:r>
            <a:r>
              <a:rPr lang="en" sz="1500">
                <a:solidFill>
                  <a:schemeClr val="dk1"/>
                </a:solidFill>
                <a:latin typeface="Comic Sans MS"/>
                <a:ea typeface="Comic Sans MS"/>
                <a:cs typeface="Comic Sans MS"/>
                <a:sym typeface="Comic Sans MS"/>
              </a:rPr>
              <a:t> and </a:t>
            </a:r>
            <a:r>
              <a:rPr lang="en" sz="1500" u="sng">
                <a:solidFill>
                  <a:schemeClr val="dk1"/>
                </a:solidFill>
                <a:latin typeface="Comic Sans MS"/>
                <a:ea typeface="Comic Sans MS"/>
                <a:cs typeface="Comic Sans MS"/>
                <a:sym typeface="Comic Sans MS"/>
              </a:rPr>
              <a:t>‘Shaping Up’</a:t>
            </a:r>
            <a:r>
              <a:rPr lang="en" sz="1500">
                <a:solidFill>
                  <a:schemeClr val="dk1"/>
                </a:solidFill>
                <a:latin typeface="Comic Sans MS"/>
                <a:ea typeface="Comic Sans MS"/>
                <a:cs typeface="Comic Sans MS"/>
                <a:sym typeface="Comic Sans MS"/>
              </a:rPr>
              <a:t> by Pearson Education Canada</a:t>
            </a:r>
          </a:p>
          <a:p>
            <a:pPr indent="-323850" lvl="1" marL="914400" rtl="0">
              <a:spcBef>
                <a:spcPts val="0"/>
              </a:spcBef>
              <a:buClr>
                <a:schemeClr val="dk1"/>
              </a:buClr>
              <a:buSzPct val="100000"/>
              <a:buFont typeface="Comic Sans MS"/>
              <a:buChar char="○"/>
            </a:pPr>
            <a:r>
              <a:rPr lang="en" sz="1500">
                <a:solidFill>
                  <a:schemeClr val="dk1"/>
                </a:solidFill>
                <a:latin typeface="Comic Sans MS"/>
                <a:ea typeface="Comic Sans MS"/>
                <a:cs typeface="Comic Sans MS"/>
                <a:sym typeface="Comic Sans MS"/>
              </a:rPr>
              <a:t>‘</a:t>
            </a:r>
            <a:r>
              <a:rPr lang="en" sz="1500" u="sng">
                <a:solidFill>
                  <a:schemeClr val="dk1"/>
                </a:solidFill>
                <a:latin typeface="Comic Sans MS"/>
                <a:ea typeface="Comic Sans MS"/>
                <a:cs typeface="Comic Sans MS"/>
                <a:sym typeface="Comic Sans MS"/>
              </a:rPr>
              <a:t>The Little Red House’</a:t>
            </a:r>
            <a:r>
              <a:rPr lang="en" sz="1500">
                <a:solidFill>
                  <a:schemeClr val="dk1"/>
                </a:solidFill>
                <a:latin typeface="Comic Sans MS"/>
                <a:ea typeface="Comic Sans MS"/>
                <a:cs typeface="Comic Sans MS"/>
                <a:sym typeface="Comic Sans MS"/>
              </a:rPr>
              <a:t> by Norma Jean Sawicki</a:t>
            </a:r>
          </a:p>
        </p:txBody>
      </p:sp>
      <p:pic>
        <p:nvPicPr>
          <p:cNvPr descr="book.JPG" id="125" name="Shape 125"/>
          <p:cNvPicPr preferRelativeResize="0"/>
          <p:nvPr/>
        </p:nvPicPr>
        <p:blipFill>
          <a:blip r:embed="rId3">
            <a:alphaModFix/>
          </a:blip>
          <a:stretch>
            <a:fillRect/>
          </a:stretch>
        </p:blipFill>
        <p:spPr>
          <a:xfrm rot="643186">
            <a:off x="7342574" y="3850097"/>
            <a:ext cx="1550755" cy="11630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